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9" r:id="rId1"/>
  </p:sldMasterIdLst>
  <p:sldIdLst>
    <p:sldId id="256" r:id="rId2"/>
    <p:sldId id="356" r:id="rId3"/>
    <p:sldId id="357" r:id="rId4"/>
    <p:sldId id="358" r:id="rId5"/>
    <p:sldId id="359" r:id="rId6"/>
    <p:sldId id="360" r:id="rId7"/>
    <p:sldId id="361" r:id="rId8"/>
    <p:sldId id="362" r:id="rId9"/>
    <p:sldId id="363" r:id="rId10"/>
    <p:sldId id="364" r:id="rId11"/>
    <p:sldId id="365" r:id="rId12"/>
    <p:sldId id="366" r:id="rId13"/>
    <p:sldId id="367" r:id="rId14"/>
    <p:sldId id="368" r:id="rId15"/>
    <p:sldId id="369" r:id="rId16"/>
    <p:sldId id="370" r:id="rId17"/>
    <p:sldId id="371" r:id="rId18"/>
    <p:sldId id="373" r:id="rId19"/>
    <p:sldId id="372" r:id="rId20"/>
    <p:sldId id="306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842" autoAdjust="0"/>
  </p:normalViewPr>
  <p:slideViewPr>
    <p:cSldViewPr snapToGrid="0">
      <p:cViewPr varScale="1">
        <p:scale>
          <a:sx n="59" d="100"/>
          <a:sy n="59" d="100"/>
        </p:scale>
        <p:origin x="94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5615FE-408C-4187-93A7-3AB9EC2B955F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7D5F7EF-C521-4EB3-A9C3-C495741E31A9}">
      <dgm:prSet phldrT="[Text]"/>
      <dgm:spPr/>
      <dgm:t>
        <a:bodyPr/>
        <a:lstStyle/>
        <a:p>
          <a:r>
            <a:rPr lang="en-US" dirty="0" err="1"/>
            <a:t>Հետազոտողի</a:t>
          </a:r>
          <a:r>
            <a:rPr lang="en-US" dirty="0"/>
            <a:t> </a:t>
          </a:r>
          <a:r>
            <a:rPr lang="en-US" dirty="0" err="1"/>
            <a:t>նույնականացման</a:t>
          </a:r>
          <a:r>
            <a:rPr lang="en-US" dirty="0"/>
            <a:t> </a:t>
          </a:r>
          <a:r>
            <a:rPr lang="en-US" dirty="0" err="1"/>
            <a:t>համակարգեր</a:t>
          </a:r>
          <a:endParaRPr lang="en-US" dirty="0"/>
        </a:p>
      </dgm:t>
    </dgm:pt>
    <dgm:pt modelId="{C2476F08-689C-4E9C-8BFA-592C0C414A6A}" type="parTrans" cxnId="{22D7FC18-71E9-4B32-8611-28E5D67D0FD6}">
      <dgm:prSet/>
      <dgm:spPr/>
      <dgm:t>
        <a:bodyPr/>
        <a:lstStyle/>
        <a:p>
          <a:endParaRPr lang="en-US"/>
        </a:p>
      </dgm:t>
    </dgm:pt>
    <dgm:pt modelId="{481E6D50-DED6-47DF-8440-A89AC95A0A23}" type="sibTrans" cxnId="{22D7FC18-71E9-4B32-8611-28E5D67D0FD6}">
      <dgm:prSet/>
      <dgm:spPr/>
      <dgm:t>
        <a:bodyPr/>
        <a:lstStyle/>
        <a:p>
          <a:endParaRPr lang="en-US"/>
        </a:p>
      </dgm:t>
    </dgm:pt>
    <dgm:pt modelId="{37D8E542-FC02-48B8-BD96-24A43D7C4FBF}" type="pres">
      <dgm:prSet presAssocID="{9D5615FE-408C-4187-93A7-3AB9EC2B955F}" presName="Name0" presStyleCnt="0">
        <dgm:presLayoutVars>
          <dgm:dir/>
          <dgm:animLvl val="lvl"/>
          <dgm:resizeHandles/>
        </dgm:presLayoutVars>
      </dgm:prSet>
      <dgm:spPr/>
    </dgm:pt>
    <dgm:pt modelId="{BA682B24-7CFB-4275-9220-DAA09A354192}" type="pres">
      <dgm:prSet presAssocID="{57D5F7EF-C521-4EB3-A9C3-C495741E31A9}" presName="linNode" presStyleCnt="0"/>
      <dgm:spPr/>
    </dgm:pt>
    <dgm:pt modelId="{EC98C664-DCBE-4F11-A89F-56280C867741}" type="pres">
      <dgm:prSet presAssocID="{57D5F7EF-C521-4EB3-A9C3-C495741E31A9}" presName="parentShp" presStyleLbl="node1" presStyleIdx="0" presStyleCnt="1" custScaleX="121827">
        <dgm:presLayoutVars>
          <dgm:bulletEnabled val="1"/>
        </dgm:presLayoutVars>
      </dgm:prSet>
      <dgm:spPr/>
    </dgm:pt>
    <dgm:pt modelId="{9B2CBDEE-C2CC-4850-8C69-CF8C24169B91}" type="pres">
      <dgm:prSet presAssocID="{57D5F7EF-C521-4EB3-A9C3-C495741E31A9}" presName="childShp" presStyleLbl="bgAccFollowNode1" presStyleIdx="0" presStyleCnt="1" custLinFactNeighborX="-182">
        <dgm:presLayoutVars>
          <dgm:bulletEnabled val="1"/>
        </dgm:presLayoutVars>
      </dgm:prSet>
      <dgm:spPr/>
    </dgm:pt>
  </dgm:ptLst>
  <dgm:cxnLst>
    <dgm:cxn modelId="{553D6801-EE29-4E52-AA39-A85E1D03D3D3}" type="presOf" srcId="{57D5F7EF-C521-4EB3-A9C3-C495741E31A9}" destId="{EC98C664-DCBE-4F11-A89F-56280C867741}" srcOrd="0" destOrd="0" presId="urn:microsoft.com/office/officeart/2005/8/layout/vList6"/>
    <dgm:cxn modelId="{22D7FC18-71E9-4B32-8611-28E5D67D0FD6}" srcId="{9D5615FE-408C-4187-93A7-3AB9EC2B955F}" destId="{57D5F7EF-C521-4EB3-A9C3-C495741E31A9}" srcOrd="0" destOrd="0" parTransId="{C2476F08-689C-4E9C-8BFA-592C0C414A6A}" sibTransId="{481E6D50-DED6-47DF-8440-A89AC95A0A23}"/>
    <dgm:cxn modelId="{2A0AAD95-950A-4FA1-AD9C-4700EB932F53}" type="presOf" srcId="{9D5615FE-408C-4187-93A7-3AB9EC2B955F}" destId="{37D8E542-FC02-48B8-BD96-24A43D7C4FBF}" srcOrd="0" destOrd="0" presId="urn:microsoft.com/office/officeart/2005/8/layout/vList6"/>
    <dgm:cxn modelId="{36C04F28-48BA-4D8F-8ECB-0D44C6930F9F}" type="presParOf" srcId="{37D8E542-FC02-48B8-BD96-24A43D7C4FBF}" destId="{BA682B24-7CFB-4275-9220-DAA09A354192}" srcOrd="0" destOrd="0" presId="urn:microsoft.com/office/officeart/2005/8/layout/vList6"/>
    <dgm:cxn modelId="{C8BE3517-7B14-496E-8FFE-8FE753946DB2}" type="presParOf" srcId="{BA682B24-7CFB-4275-9220-DAA09A354192}" destId="{EC98C664-DCBE-4F11-A89F-56280C867741}" srcOrd="0" destOrd="0" presId="urn:microsoft.com/office/officeart/2005/8/layout/vList6"/>
    <dgm:cxn modelId="{CB0EA353-8E50-425A-9DB1-0672F8D26756}" type="presParOf" srcId="{BA682B24-7CFB-4275-9220-DAA09A354192}" destId="{9B2CBDEE-C2CC-4850-8C69-CF8C24169B91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3CC00B5-478F-4445-8FEC-D3FB76FC89AF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60809A4-2AB3-411C-8BE8-929A8FA37F72}">
      <dgm:prSet phldrT="[Text]"/>
      <dgm:spPr/>
      <dgm:t>
        <a:bodyPr/>
        <a:lstStyle/>
        <a:p>
          <a:r>
            <a:rPr lang="en-US" b="0" dirty="0" err="1">
              <a:effectLst/>
              <a:latin typeface="Arial" panose="020B0604020202020204" pitchFamily="34" charset="0"/>
              <a:ea typeface="Times New Roman" panose="02020603050405020304" pitchFamily="18" charset="0"/>
            </a:rPr>
            <a:t>Գիտական</a:t>
          </a:r>
          <a:r>
            <a:rPr lang="en-US" b="0" dirty="0">
              <a:effectLst/>
              <a:latin typeface="Arial" panose="020B0604020202020204" pitchFamily="34" charset="0"/>
              <a:ea typeface="Times New Roman" panose="02020603050405020304" pitchFamily="18" charset="0"/>
            </a:rPr>
            <a:t> </a:t>
          </a:r>
          <a:r>
            <a:rPr lang="en-US" b="0" dirty="0" err="1">
              <a:effectLst/>
              <a:latin typeface="Arial" panose="020B0604020202020204" pitchFamily="34" charset="0"/>
              <a:ea typeface="Times New Roman" panose="02020603050405020304" pitchFamily="18" charset="0"/>
            </a:rPr>
            <a:t>գործունեության</a:t>
          </a:r>
          <a:r>
            <a:rPr lang="en-US" b="0" dirty="0">
              <a:effectLst/>
              <a:latin typeface="Arial" panose="020B0604020202020204" pitchFamily="34" charset="0"/>
              <a:ea typeface="Times New Roman" panose="02020603050405020304" pitchFamily="18" charset="0"/>
            </a:rPr>
            <a:t> </a:t>
          </a:r>
          <a:r>
            <a:rPr lang="en-US" b="0" dirty="0" err="1">
              <a:effectLst/>
              <a:latin typeface="Arial" panose="020B0604020202020204" pitchFamily="34" charset="0"/>
              <a:ea typeface="Times New Roman" panose="02020603050405020304" pitchFamily="18" charset="0"/>
            </a:rPr>
            <a:t>տեղափոխում</a:t>
          </a:r>
          <a:r>
            <a:rPr lang="en-US" b="0" dirty="0">
              <a:effectLst/>
              <a:latin typeface="Arial" panose="020B0604020202020204" pitchFamily="34" charset="0"/>
              <a:ea typeface="Times New Roman" panose="02020603050405020304" pitchFamily="18" charset="0"/>
            </a:rPr>
            <a:t> </a:t>
          </a:r>
          <a:endParaRPr lang="en-US" dirty="0"/>
        </a:p>
      </dgm:t>
    </dgm:pt>
    <dgm:pt modelId="{F47C96F3-C19C-40BE-AF0C-85F474B0145B}" type="parTrans" cxnId="{67F11E27-B74F-4C3A-BAD6-C1E8E6BE51B9}">
      <dgm:prSet/>
      <dgm:spPr/>
      <dgm:t>
        <a:bodyPr/>
        <a:lstStyle/>
        <a:p>
          <a:endParaRPr lang="en-US"/>
        </a:p>
      </dgm:t>
    </dgm:pt>
    <dgm:pt modelId="{40402E50-BAD9-4039-80C3-17CA97B8E49C}" type="sibTrans" cxnId="{67F11E27-B74F-4C3A-BAD6-C1E8E6BE51B9}">
      <dgm:prSet/>
      <dgm:spPr/>
      <dgm:t>
        <a:bodyPr/>
        <a:lstStyle/>
        <a:p>
          <a:endParaRPr lang="en-US"/>
        </a:p>
      </dgm:t>
    </dgm:pt>
    <dgm:pt modelId="{DD0E4D32-1256-47B9-8C57-CCF65FC4F2F6}">
      <dgm:prSet/>
      <dgm:spPr/>
      <dgm:t>
        <a:bodyPr/>
        <a:lstStyle/>
        <a:p>
          <a:r>
            <a:rPr lang="en-US" dirty="0" err="1">
              <a:effectLst/>
              <a:latin typeface="Arial" panose="020B0604020202020204" pitchFamily="34" charset="0"/>
              <a:ea typeface="Times New Roman" panose="02020603050405020304" pitchFamily="18" charset="0"/>
            </a:rPr>
            <a:t>Ձեր</a:t>
          </a:r>
          <a:r>
            <a:rPr lang="en-US" dirty="0">
              <a:effectLst/>
              <a:latin typeface="Arial" panose="020B0604020202020204" pitchFamily="34" charset="0"/>
              <a:ea typeface="Times New Roman" panose="02020603050405020304" pitchFamily="18" charset="0"/>
            </a:rPr>
            <a:t> </a:t>
          </a:r>
          <a:r>
            <a:rPr lang="en-US" dirty="0" err="1">
              <a:effectLst/>
              <a:latin typeface="Arial" panose="020B0604020202020204" pitchFamily="34" charset="0"/>
              <a:ea typeface="Times New Roman" panose="02020603050405020304" pitchFamily="18" charset="0"/>
            </a:rPr>
            <a:t>գիտական</a:t>
          </a:r>
          <a:r>
            <a:rPr lang="en-US" dirty="0">
              <a:effectLst/>
              <a:latin typeface="Arial" panose="020B0604020202020204" pitchFamily="34" charset="0"/>
              <a:ea typeface="Times New Roman" panose="02020603050405020304" pitchFamily="18" charset="0"/>
            </a:rPr>
            <a:t> </a:t>
          </a:r>
          <a:r>
            <a:rPr lang="en-US" dirty="0" err="1">
              <a:effectLst/>
              <a:latin typeface="Arial" panose="020B0604020202020204" pitchFamily="34" charset="0"/>
              <a:ea typeface="Times New Roman" panose="02020603050405020304" pitchFamily="18" charset="0"/>
            </a:rPr>
            <a:t>տեղեկատվությունը</a:t>
          </a:r>
          <a:r>
            <a:rPr lang="en-US" dirty="0">
              <a:effectLst/>
              <a:latin typeface="Arial" panose="020B0604020202020204" pitchFamily="34" charset="0"/>
              <a:ea typeface="Times New Roman" panose="02020603050405020304" pitchFamily="18" charset="0"/>
            </a:rPr>
            <a:t> </a:t>
          </a:r>
          <a:r>
            <a:rPr lang="en-US" dirty="0" err="1">
              <a:effectLst/>
              <a:latin typeface="Arial" panose="020B0604020202020204" pitchFamily="34" charset="0"/>
              <a:ea typeface="Times New Roman" panose="02020603050405020304" pitchFamily="18" charset="0"/>
            </a:rPr>
            <a:t>կարելի</a:t>
          </a:r>
          <a:r>
            <a:rPr lang="en-US" dirty="0">
              <a:effectLst/>
              <a:latin typeface="Arial" panose="020B0604020202020204" pitchFamily="34" charset="0"/>
              <a:ea typeface="Times New Roman" panose="02020603050405020304" pitchFamily="18" charset="0"/>
            </a:rPr>
            <a:t> է </a:t>
          </a:r>
          <a:r>
            <a:rPr lang="en-US" dirty="0" err="1">
              <a:effectLst/>
              <a:latin typeface="Arial" panose="020B0604020202020204" pitchFamily="34" charset="0"/>
              <a:ea typeface="Times New Roman" panose="02020603050405020304" pitchFamily="18" charset="0"/>
            </a:rPr>
            <a:t>տեղափոխել</a:t>
          </a:r>
          <a:r>
            <a:rPr lang="en-US" dirty="0">
              <a:effectLst/>
              <a:latin typeface="Arial" panose="020B0604020202020204" pitchFamily="34" charset="0"/>
              <a:ea typeface="Times New Roman" panose="02020603050405020304" pitchFamily="18" charset="0"/>
            </a:rPr>
            <a:t> ORCID: </a:t>
          </a:r>
          <a:r>
            <a:rPr lang="en-US" dirty="0" err="1">
              <a:effectLst/>
              <a:latin typeface="Arial" panose="020B0604020202020204" pitchFamily="34" charset="0"/>
              <a:ea typeface="Times New Roman" panose="02020603050405020304" pitchFamily="18" charset="0"/>
            </a:rPr>
            <a:t>Այժմ</a:t>
          </a:r>
          <a:r>
            <a:rPr lang="en-US" dirty="0">
              <a:effectLst/>
              <a:latin typeface="Arial" panose="020B0604020202020204" pitchFamily="34" charset="0"/>
              <a:ea typeface="Times New Roman" panose="02020603050405020304" pitchFamily="18" charset="0"/>
            </a:rPr>
            <a:t> </a:t>
          </a:r>
          <a:r>
            <a:rPr lang="en-US" dirty="0" err="1">
              <a:effectLst/>
              <a:latin typeface="Arial" panose="020B0604020202020204" pitchFamily="34" charset="0"/>
              <a:ea typeface="Times New Roman" panose="02020603050405020304" pitchFamily="18" charset="0"/>
            </a:rPr>
            <a:t>հասանելի</a:t>
          </a:r>
          <a:r>
            <a:rPr lang="en-US" dirty="0">
              <a:effectLst/>
              <a:latin typeface="Arial" panose="020B0604020202020204" pitchFamily="34" charset="0"/>
              <a:ea typeface="Times New Roman" panose="02020603050405020304" pitchFamily="18" charset="0"/>
            </a:rPr>
            <a:t> է </a:t>
          </a:r>
          <a:r>
            <a:rPr lang="en-US" dirty="0" err="1">
              <a:effectLst/>
              <a:latin typeface="Arial" panose="020B0604020202020204" pitchFamily="34" charset="0"/>
              <a:ea typeface="Times New Roman" panose="02020603050405020304" pitchFamily="18" charset="0"/>
            </a:rPr>
            <a:t>գիտական</a:t>
          </a:r>
          <a:r>
            <a:rPr lang="en-US" dirty="0">
              <a:effectLst/>
              <a:latin typeface="Arial" panose="020B0604020202020204" pitchFamily="34" charset="0"/>
              <a:ea typeface="Times New Roman" panose="02020603050405020304" pitchFamily="18" charset="0"/>
            </a:rPr>
            <a:t> </a:t>
          </a:r>
          <a:r>
            <a:rPr lang="en-US" dirty="0" err="1">
              <a:effectLst/>
              <a:latin typeface="Arial" panose="020B0604020202020204" pitchFamily="34" charset="0"/>
              <a:ea typeface="Times New Roman" panose="02020603050405020304" pitchFamily="18" charset="0"/>
            </a:rPr>
            <a:t>հրապարակումների</a:t>
          </a:r>
          <a:r>
            <a:rPr lang="en-US" dirty="0">
              <a:effectLst/>
              <a:latin typeface="Arial" panose="020B0604020202020204" pitchFamily="34" charset="0"/>
              <a:ea typeface="Times New Roman" panose="02020603050405020304" pitchFamily="18" charset="0"/>
            </a:rPr>
            <a:t> </a:t>
          </a:r>
          <a:r>
            <a:rPr lang="en-US" dirty="0" err="1">
              <a:effectLst/>
              <a:latin typeface="Arial" panose="020B0604020202020204" pitchFamily="34" charset="0"/>
              <a:ea typeface="Times New Roman" panose="02020603050405020304" pitchFamily="18" charset="0"/>
            </a:rPr>
            <a:t>տեղափոխում</a:t>
          </a:r>
          <a:r>
            <a:rPr lang="en-US" dirty="0">
              <a:effectLst/>
              <a:latin typeface="Arial" panose="020B0604020202020204" pitchFamily="34" charset="0"/>
              <a:ea typeface="Times New Roman" panose="02020603050405020304" pitchFamily="18" charset="0"/>
            </a:rPr>
            <a:t> Scopus -</a:t>
          </a:r>
          <a:r>
            <a:rPr lang="en-US" dirty="0" err="1">
              <a:effectLst/>
              <a:latin typeface="Arial" panose="020B0604020202020204" pitchFamily="34" charset="0"/>
              <a:ea typeface="Times New Roman" panose="02020603050405020304" pitchFamily="18" charset="0"/>
            </a:rPr>
            <a:t>ից</a:t>
          </a:r>
          <a:r>
            <a:rPr lang="en-US" dirty="0">
              <a:effectLst/>
              <a:latin typeface="Arial" panose="020B0604020202020204" pitchFamily="34" charset="0"/>
              <a:ea typeface="Times New Roman" panose="02020603050405020304" pitchFamily="18" charset="0"/>
            </a:rPr>
            <a:t>: </a:t>
          </a:r>
          <a:endParaRPr lang="en-US" dirty="0"/>
        </a:p>
      </dgm:t>
    </dgm:pt>
    <dgm:pt modelId="{463FD1FD-61CF-47AE-B6BB-54994B536A80}" type="parTrans" cxnId="{766B723B-EC5B-4554-B801-DB3CD396CF1F}">
      <dgm:prSet/>
      <dgm:spPr/>
      <dgm:t>
        <a:bodyPr/>
        <a:lstStyle/>
        <a:p>
          <a:endParaRPr lang="en-US"/>
        </a:p>
      </dgm:t>
    </dgm:pt>
    <dgm:pt modelId="{17299306-FB84-4E97-A511-A84669952335}" type="sibTrans" cxnId="{766B723B-EC5B-4554-B801-DB3CD396CF1F}">
      <dgm:prSet/>
      <dgm:spPr/>
      <dgm:t>
        <a:bodyPr/>
        <a:lstStyle/>
        <a:p>
          <a:endParaRPr lang="en-US"/>
        </a:p>
      </dgm:t>
    </dgm:pt>
    <dgm:pt modelId="{016FF479-F7D4-45FF-803B-A8DEE218FA18}">
      <dgm:prSet phldrT="[Text]"/>
      <dgm:spPr/>
      <dgm:t>
        <a:bodyPr/>
        <a:lstStyle/>
        <a:p>
          <a:r>
            <a:rPr lang="en-US" dirty="0"/>
            <a:t>ORCID </a:t>
          </a:r>
          <a:r>
            <a:rPr lang="en-US" dirty="0" err="1"/>
            <a:t>նույնականացուցիչի</a:t>
          </a:r>
          <a:r>
            <a:rPr lang="en-US" dirty="0"/>
            <a:t> </a:t>
          </a:r>
          <a:r>
            <a:rPr lang="en-US" dirty="0" err="1"/>
            <a:t>կիրառումը</a:t>
          </a:r>
          <a:endParaRPr lang="en-US" dirty="0"/>
        </a:p>
      </dgm:t>
    </dgm:pt>
    <dgm:pt modelId="{95BD9A2A-6AB8-4153-B831-8C07CD921873}" type="parTrans" cxnId="{D8AF259D-4B91-4D7A-9ABF-410F3778E3E3}">
      <dgm:prSet/>
      <dgm:spPr/>
      <dgm:t>
        <a:bodyPr/>
        <a:lstStyle/>
        <a:p>
          <a:endParaRPr lang="en-US"/>
        </a:p>
      </dgm:t>
    </dgm:pt>
    <dgm:pt modelId="{753FF67A-0583-466B-A725-F9DC017EBB39}" type="sibTrans" cxnId="{D8AF259D-4B91-4D7A-9ABF-410F3778E3E3}">
      <dgm:prSet/>
      <dgm:spPr/>
      <dgm:t>
        <a:bodyPr/>
        <a:lstStyle/>
        <a:p>
          <a:endParaRPr lang="en-US"/>
        </a:p>
      </dgm:t>
    </dgm:pt>
    <dgm:pt modelId="{1285B7D2-3700-45DE-95DF-31B9D736587C}">
      <dgm:prSet phldrT="[Text]"/>
      <dgm:spPr/>
      <dgm:t>
        <a:bodyPr/>
        <a:lstStyle/>
        <a:p>
          <a:r>
            <a:rPr lang="en-US" dirty="0" err="1"/>
            <a:t>Հրապարակումների</a:t>
          </a:r>
          <a:r>
            <a:rPr lang="en-US" dirty="0"/>
            <a:t> </a:t>
          </a:r>
          <a:r>
            <a:rPr lang="en-US" dirty="0" err="1"/>
            <a:t>մեջ</a:t>
          </a:r>
          <a:r>
            <a:rPr lang="en-US" dirty="0"/>
            <a:t>, </a:t>
          </a:r>
          <a:r>
            <a:rPr lang="en-US" dirty="0" err="1"/>
            <a:t>դրամաշնորհների</a:t>
          </a:r>
          <a:r>
            <a:rPr lang="en-US" dirty="0"/>
            <a:t> </a:t>
          </a:r>
          <a:r>
            <a:rPr lang="en-US" dirty="0" err="1"/>
            <a:t>դիմելիս</a:t>
          </a:r>
          <a:r>
            <a:rPr lang="en-US" dirty="0"/>
            <a:t> </a:t>
          </a:r>
          <a:r>
            <a:rPr lang="en-US" dirty="0" err="1"/>
            <a:t>անհրաժեշտ</a:t>
          </a:r>
          <a:r>
            <a:rPr lang="en-US" dirty="0"/>
            <a:t> է </a:t>
          </a:r>
          <a:r>
            <a:rPr lang="en-US" dirty="0" err="1"/>
            <a:t>լրացնել</a:t>
          </a:r>
          <a:r>
            <a:rPr lang="en-US" dirty="0"/>
            <a:t> ORCID </a:t>
          </a:r>
          <a:r>
            <a:rPr lang="en-US" dirty="0" err="1"/>
            <a:t>նույնականացուցիչը</a:t>
          </a:r>
          <a:r>
            <a:rPr lang="en-US" dirty="0"/>
            <a:t>: </a:t>
          </a:r>
          <a:r>
            <a:rPr lang="en-US" dirty="0" err="1"/>
            <a:t>Այն</a:t>
          </a:r>
          <a:r>
            <a:rPr lang="en-US" dirty="0"/>
            <a:t> </a:t>
          </a:r>
          <a:r>
            <a:rPr lang="en-US" dirty="0" err="1"/>
            <a:t>հնարավորություն</a:t>
          </a:r>
          <a:r>
            <a:rPr lang="en-US" dirty="0"/>
            <a:t> </a:t>
          </a:r>
          <a:r>
            <a:rPr lang="en-US" dirty="0" err="1"/>
            <a:t>կտա</a:t>
          </a:r>
          <a:r>
            <a:rPr lang="en-US" dirty="0"/>
            <a:t> </a:t>
          </a:r>
          <a:r>
            <a:rPr lang="en-US" dirty="0" err="1"/>
            <a:t>առանց</a:t>
          </a:r>
          <a:r>
            <a:rPr lang="en-US" dirty="0"/>
            <a:t> </a:t>
          </a:r>
          <a:r>
            <a:rPr lang="en-US" dirty="0" err="1"/>
            <a:t>լրացուցիչ</a:t>
          </a:r>
          <a:r>
            <a:rPr lang="en-US" dirty="0"/>
            <a:t> </a:t>
          </a:r>
          <a:r>
            <a:rPr lang="en-US" dirty="0" err="1"/>
            <a:t>փաստաթղթեր</a:t>
          </a:r>
          <a:r>
            <a:rPr lang="en-US" dirty="0"/>
            <a:t> </a:t>
          </a:r>
          <a:r>
            <a:rPr lang="en-US" dirty="0" err="1"/>
            <a:t>ուղարկելու</a:t>
          </a:r>
          <a:r>
            <a:rPr lang="en-US" dirty="0"/>
            <a:t> </a:t>
          </a:r>
          <a:r>
            <a:rPr lang="en-US" dirty="0" err="1"/>
            <a:t>ներկայացնել</a:t>
          </a:r>
          <a:r>
            <a:rPr lang="en-US" dirty="0"/>
            <a:t> </a:t>
          </a:r>
          <a:r>
            <a:rPr lang="en-US" dirty="0" err="1"/>
            <a:t>Ձեր</a:t>
          </a:r>
          <a:r>
            <a:rPr lang="en-US" dirty="0"/>
            <a:t> </a:t>
          </a:r>
          <a:r>
            <a:rPr lang="en-US" dirty="0" err="1"/>
            <a:t>գիտական</a:t>
          </a:r>
          <a:r>
            <a:rPr lang="en-US" dirty="0"/>
            <a:t> </a:t>
          </a:r>
          <a:r>
            <a:rPr lang="en-US" dirty="0" err="1"/>
            <a:t>գործունեությունը</a:t>
          </a:r>
          <a:r>
            <a:rPr lang="en-US" dirty="0"/>
            <a:t>: </a:t>
          </a:r>
        </a:p>
      </dgm:t>
    </dgm:pt>
    <dgm:pt modelId="{24635FBF-1886-4669-9412-0CFFDB379F55}" type="parTrans" cxnId="{B968B0C6-BAD0-47D5-A32C-4333DEBAFD97}">
      <dgm:prSet/>
      <dgm:spPr/>
      <dgm:t>
        <a:bodyPr/>
        <a:lstStyle/>
        <a:p>
          <a:endParaRPr lang="en-US"/>
        </a:p>
      </dgm:t>
    </dgm:pt>
    <dgm:pt modelId="{73D72970-1F9A-43BE-9DE5-3AC0B9D83B64}" type="sibTrans" cxnId="{B968B0C6-BAD0-47D5-A32C-4333DEBAFD97}">
      <dgm:prSet/>
      <dgm:spPr/>
      <dgm:t>
        <a:bodyPr/>
        <a:lstStyle/>
        <a:p>
          <a:endParaRPr lang="en-US"/>
        </a:p>
      </dgm:t>
    </dgm:pt>
    <dgm:pt modelId="{9C358DB2-F5BB-4CA0-843B-F95AA5939855}" type="pres">
      <dgm:prSet presAssocID="{43CC00B5-478F-4445-8FEC-D3FB76FC89A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FA6A639-F7D1-4259-ABAE-2600E92281ED}" type="pres">
      <dgm:prSet presAssocID="{E60809A4-2AB3-411C-8BE8-929A8FA37F72}" presName="root" presStyleCnt="0"/>
      <dgm:spPr/>
    </dgm:pt>
    <dgm:pt modelId="{DADFE85C-5A0E-4926-8EC6-05841E796046}" type="pres">
      <dgm:prSet presAssocID="{E60809A4-2AB3-411C-8BE8-929A8FA37F72}" presName="rootComposite" presStyleCnt="0"/>
      <dgm:spPr/>
    </dgm:pt>
    <dgm:pt modelId="{225CA697-055E-48BE-A753-17AD48547A3C}" type="pres">
      <dgm:prSet presAssocID="{E60809A4-2AB3-411C-8BE8-929A8FA37F72}" presName="rootText" presStyleLbl="node1" presStyleIdx="0" presStyleCnt="2" custScaleX="74651"/>
      <dgm:spPr/>
    </dgm:pt>
    <dgm:pt modelId="{64F7DDD7-7557-481B-80D0-8129D0542963}" type="pres">
      <dgm:prSet presAssocID="{E60809A4-2AB3-411C-8BE8-929A8FA37F72}" presName="rootConnector" presStyleLbl="node1" presStyleIdx="0" presStyleCnt="2"/>
      <dgm:spPr/>
    </dgm:pt>
    <dgm:pt modelId="{41E1C37F-7D39-4E3D-9895-10F89D8A3712}" type="pres">
      <dgm:prSet presAssocID="{E60809A4-2AB3-411C-8BE8-929A8FA37F72}" presName="childShape" presStyleCnt="0"/>
      <dgm:spPr/>
    </dgm:pt>
    <dgm:pt modelId="{D86C63E5-76D1-480D-987D-633744BECD23}" type="pres">
      <dgm:prSet presAssocID="{463FD1FD-61CF-47AE-B6BB-54994B536A80}" presName="Name13" presStyleLbl="parChTrans1D2" presStyleIdx="0" presStyleCnt="2"/>
      <dgm:spPr/>
    </dgm:pt>
    <dgm:pt modelId="{AC61B5A9-B8C7-437C-A449-647C65BE1749}" type="pres">
      <dgm:prSet presAssocID="{DD0E4D32-1256-47B9-8C57-CCF65FC4F2F6}" presName="childText" presStyleLbl="bgAcc1" presStyleIdx="0" presStyleCnt="2" custScaleX="113779" custLinFactNeighborX="-53684" custLinFactNeighborY="3720">
        <dgm:presLayoutVars>
          <dgm:bulletEnabled val="1"/>
        </dgm:presLayoutVars>
      </dgm:prSet>
      <dgm:spPr/>
    </dgm:pt>
    <dgm:pt modelId="{519F2676-D037-432A-ABA4-E075ED6DC1BA}" type="pres">
      <dgm:prSet presAssocID="{016FF479-F7D4-45FF-803B-A8DEE218FA18}" presName="root" presStyleCnt="0"/>
      <dgm:spPr/>
    </dgm:pt>
    <dgm:pt modelId="{B22A4159-F3CA-4237-B712-21565D474412}" type="pres">
      <dgm:prSet presAssocID="{016FF479-F7D4-45FF-803B-A8DEE218FA18}" presName="rootComposite" presStyleCnt="0"/>
      <dgm:spPr/>
    </dgm:pt>
    <dgm:pt modelId="{E46E5B81-A846-4D05-AA1A-06C9564AD58C}" type="pres">
      <dgm:prSet presAssocID="{016FF479-F7D4-45FF-803B-A8DEE218FA18}" presName="rootText" presStyleLbl="node1" presStyleIdx="1" presStyleCnt="2" custScaleX="78998" custLinFactNeighborY="-5730"/>
      <dgm:spPr/>
    </dgm:pt>
    <dgm:pt modelId="{E261FF94-2959-4772-85E8-4F384B1C3496}" type="pres">
      <dgm:prSet presAssocID="{016FF479-F7D4-45FF-803B-A8DEE218FA18}" presName="rootConnector" presStyleLbl="node1" presStyleIdx="1" presStyleCnt="2"/>
      <dgm:spPr/>
    </dgm:pt>
    <dgm:pt modelId="{31AB1809-70BE-4CAF-A360-F7D7030F363C}" type="pres">
      <dgm:prSet presAssocID="{016FF479-F7D4-45FF-803B-A8DEE218FA18}" presName="childShape" presStyleCnt="0"/>
      <dgm:spPr/>
    </dgm:pt>
    <dgm:pt modelId="{22AC79DC-C8F0-4810-B1E3-02A6589385B7}" type="pres">
      <dgm:prSet presAssocID="{24635FBF-1886-4669-9412-0CFFDB379F55}" presName="Name13" presStyleLbl="parChTrans1D2" presStyleIdx="1" presStyleCnt="2"/>
      <dgm:spPr/>
    </dgm:pt>
    <dgm:pt modelId="{AC7601AD-7BA9-4F80-BBB3-A3EB9A438806}" type="pres">
      <dgm:prSet presAssocID="{1285B7D2-3700-45DE-95DF-31B9D736587C}" presName="childText" presStyleLbl="bgAcc1" presStyleIdx="1" presStyleCnt="2" custScaleX="125132" custLinFactNeighborX="-35428" custLinFactNeighborY="1928">
        <dgm:presLayoutVars>
          <dgm:bulletEnabled val="1"/>
        </dgm:presLayoutVars>
      </dgm:prSet>
      <dgm:spPr/>
    </dgm:pt>
  </dgm:ptLst>
  <dgm:cxnLst>
    <dgm:cxn modelId="{67F11E27-B74F-4C3A-BAD6-C1E8E6BE51B9}" srcId="{43CC00B5-478F-4445-8FEC-D3FB76FC89AF}" destId="{E60809A4-2AB3-411C-8BE8-929A8FA37F72}" srcOrd="0" destOrd="0" parTransId="{F47C96F3-C19C-40BE-AF0C-85F474B0145B}" sibTransId="{40402E50-BAD9-4039-80C3-17CA97B8E49C}"/>
    <dgm:cxn modelId="{1CEB542A-0930-4596-B3D7-0ADDE935FB1F}" type="presOf" srcId="{E60809A4-2AB3-411C-8BE8-929A8FA37F72}" destId="{225CA697-055E-48BE-A753-17AD48547A3C}" srcOrd="0" destOrd="0" presId="urn:microsoft.com/office/officeart/2005/8/layout/hierarchy3"/>
    <dgm:cxn modelId="{766B723B-EC5B-4554-B801-DB3CD396CF1F}" srcId="{E60809A4-2AB3-411C-8BE8-929A8FA37F72}" destId="{DD0E4D32-1256-47B9-8C57-CCF65FC4F2F6}" srcOrd="0" destOrd="0" parTransId="{463FD1FD-61CF-47AE-B6BB-54994B536A80}" sibTransId="{17299306-FB84-4E97-A511-A84669952335}"/>
    <dgm:cxn modelId="{E97C1A42-FB3B-4C0B-B355-A484484BE432}" type="presOf" srcId="{43CC00B5-478F-4445-8FEC-D3FB76FC89AF}" destId="{9C358DB2-F5BB-4CA0-843B-F95AA5939855}" srcOrd="0" destOrd="0" presId="urn:microsoft.com/office/officeart/2005/8/layout/hierarchy3"/>
    <dgm:cxn modelId="{BD0F767F-F916-4141-B0CA-0185A8FD6BA5}" type="presOf" srcId="{016FF479-F7D4-45FF-803B-A8DEE218FA18}" destId="{E46E5B81-A846-4D05-AA1A-06C9564AD58C}" srcOrd="0" destOrd="0" presId="urn:microsoft.com/office/officeart/2005/8/layout/hierarchy3"/>
    <dgm:cxn modelId="{CA5DBB9A-CF09-4093-BD09-BC98B4E4BE93}" type="presOf" srcId="{016FF479-F7D4-45FF-803B-A8DEE218FA18}" destId="{E261FF94-2959-4772-85E8-4F384B1C3496}" srcOrd="1" destOrd="0" presId="urn:microsoft.com/office/officeart/2005/8/layout/hierarchy3"/>
    <dgm:cxn modelId="{D8AF259D-4B91-4D7A-9ABF-410F3778E3E3}" srcId="{43CC00B5-478F-4445-8FEC-D3FB76FC89AF}" destId="{016FF479-F7D4-45FF-803B-A8DEE218FA18}" srcOrd="1" destOrd="0" parTransId="{95BD9A2A-6AB8-4153-B831-8C07CD921873}" sibTransId="{753FF67A-0583-466B-A725-F9DC017EBB39}"/>
    <dgm:cxn modelId="{B968B0C6-BAD0-47D5-A32C-4333DEBAFD97}" srcId="{016FF479-F7D4-45FF-803B-A8DEE218FA18}" destId="{1285B7D2-3700-45DE-95DF-31B9D736587C}" srcOrd="0" destOrd="0" parTransId="{24635FBF-1886-4669-9412-0CFFDB379F55}" sibTransId="{73D72970-1F9A-43BE-9DE5-3AC0B9D83B64}"/>
    <dgm:cxn modelId="{3A64CFCB-2CA4-4999-A5B2-FA1E472D60B0}" type="presOf" srcId="{463FD1FD-61CF-47AE-B6BB-54994B536A80}" destId="{D86C63E5-76D1-480D-987D-633744BECD23}" srcOrd="0" destOrd="0" presId="urn:microsoft.com/office/officeart/2005/8/layout/hierarchy3"/>
    <dgm:cxn modelId="{D79890D4-D986-4651-B042-AEC2D77011DC}" type="presOf" srcId="{DD0E4D32-1256-47B9-8C57-CCF65FC4F2F6}" destId="{AC61B5A9-B8C7-437C-A449-647C65BE1749}" srcOrd="0" destOrd="0" presId="urn:microsoft.com/office/officeart/2005/8/layout/hierarchy3"/>
    <dgm:cxn modelId="{86EA05D7-954B-4130-A082-3820149B1C8A}" type="presOf" srcId="{1285B7D2-3700-45DE-95DF-31B9D736587C}" destId="{AC7601AD-7BA9-4F80-BBB3-A3EB9A438806}" srcOrd="0" destOrd="0" presId="urn:microsoft.com/office/officeart/2005/8/layout/hierarchy3"/>
    <dgm:cxn modelId="{75A85FE2-6FD8-4EAB-AF20-D903A1B19234}" type="presOf" srcId="{24635FBF-1886-4669-9412-0CFFDB379F55}" destId="{22AC79DC-C8F0-4810-B1E3-02A6589385B7}" srcOrd="0" destOrd="0" presId="urn:microsoft.com/office/officeart/2005/8/layout/hierarchy3"/>
    <dgm:cxn modelId="{CA74BFE7-C6FA-4E75-B67F-38C0DAFAF76B}" type="presOf" srcId="{E60809A4-2AB3-411C-8BE8-929A8FA37F72}" destId="{64F7DDD7-7557-481B-80D0-8129D0542963}" srcOrd="1" destOrd="0" presId="urn:microsoft.com/office/officeart/2005/8/layout/hierarchy3"/>
    <dgm:cxn modelId="{4025A361-BCA5-43A7-A1B4-139E8037176C}" type="presParOf" srcId="{9C358DB2-F5BB-4CA0-843B-F95AA5939855}" destId="{3FA6A639-F7D1-4259-ABAE-2600E92281ED}" srcOrd="0" destOrd="0" presId="urn:microsoft.com/office/officeart/2005/8/layout/hierarchy3"/>
    <dgm:cxn modelId="{4D768939-2B67-4803-8502-648DEF7E3DB8}" type="presParOf" srcId="{3FA6A639-F7D1-4259-ABAE-2600E92281ED}" destId="{DADFE85C-5A0E-4926-8EC6-05841E796046}" srcOrd="0" destOrd="0" presId="urn:microsoft.com/office/officeart/2005/8/layout/hierarchy3"/>
    <dgm:cxn modelId="{6D56A8C0-D0DB-4737-ABB5-1665FBA1E477}" type="presParOf" srcId="{DADFE85C-5A0E-4926-8EC6-05841E796046}" destId="{225CA697-055E-48BE-A753-17AD48547A3C}" srcOrd="0" destOrd="0" presId="urn:microsoft.com/office/officeart/2005/8/layout/hierarchy3"/>
    <dgm:cxn modelId="{42511B2F-3E6D-495F-B91D-3DE96F20C113}" type="presParOf" srcId="{DADFE85C-5A0E-4926-8EC6-05841E796046}" destId="{64F7DDD7-7557-481B-80D0-8129D0542963}" srcOrd="1" destOrd="0" presId="urn:microsoft.com/office/officeart/2005/8/layout/hierarchy3"/>
    <dgm:cxn modelId="{FEE09ADE-0DA1-4F2D-8297-852966443D90}" type="presParOf" srcId="{3FA6A639-F7D1-4259-ABAE-2600E92281ED}" destId="{41E1C37F-7D39-4E3D-9895-10F89D8A3712}" srcOrd="1" destOrd="0" presId="urn:microsoft.com/office/officeart/2005/8/layout/hierarchy3"/>
    <dgm:cxn modelId="{EE3AF8FC-A7AD-47C4-BC09-7FE9C9952780}" type="presParOf" srcId="{41E1C37F-7D39-4E3D-9895-10F89D8A3712}" destId="{D86C63E5-76D1-480D-987D-633744BECD23}" srcOrd="0" destOrd="0" presId="urn:microsoft.com/office/officeart/2005/8/layout/hierarchy3"/>
    <dgm:cxn modelId="{73DCCA63-E9E6-4B84-8AF2-82681B241390}" type="presParOf" srcId="{41E1C37F-7D39-4E3D-9895-10F89D8A3712}" destId="{AC61B5A9-B8C7-437C-A449-647C65BE1749}" srcOrd="1" destOrd="0" presId="urn:microsoft.com/office/officeart/2005/8/layout/hierarchy3"/>
    <dgm:cxn modelId="{8F694427-5792-40ED-974D-6D61F436BBD4}" type="presParOf" srcId="{9C358DB2-F5BB-4CA0-843B-F95AA5939855}" destId="{519F2676-D037-432A-ABA4-E075ED6DC1BA}" srcOrd="1" destOrd="0" presId="urn:microsoft.com/office/officeart/2005/8/layout/hierarchy3"/>
    <dgm:cxn modelId="{17CBFA69-93D9-41A4-9565-D942AD0BF9E5}" type="presParOf" srcId="{519F2676-D037-432A-ABA4-E075ED6DC1BA}" destId="{B22A4159-F3CA-4237-B712-21565D474412}" srcOrd="0" destOrd="0" presId="urn:microsoft.com/office/officeart/2005/8/layout/hierarchy3"/>
    <dgm:cxn modelId="{E93C499B-4D0E-42FA-B727-396AE251DB61}" type="presParOf" srcId="{B22A4159-F3CA-4237-B712-21565D474412}" destId="{E46E5B81-A846-4D05-AA1A-06C9564AD58C}" srcOrd="0" destOrd="0" presId="urn:microsoft.com/office/officeart/2005/8/layout/hierarchy3"/>
    <dgm:cxn modelId="{F71E5EFF-86FB-4B46-845D-A56C3DCB0988}" type="presParOf" srcId="{B22A4159-F3CA-4237-B712-21565D474412}" destId="{E261FF94-2959-4772-85E8-4F384B1C3496}" srcOrd="1" destOrd="0" presId="urn:microsoft.com/office/officeart/2005/8/layout/hierarchy3"/>
    <dgm:cxn modelId="{CFE0C276-EE3C-439C-B12C-EFE893D3107D}" type="presParOf" srcId="{519F2676-D037-432A-ABA4-E075ED6DC1BA}" destId="{31AB1809-70BE-4CAF-A360-F7D7030F363C}" srcOrd="1" destOrd="0" presId="urn:microsoft.com/office/officeart/2005/8/layout/hierarchy3"/>
    <dgm:cxn modelId="{CF5A2C5E-3FB0-4A25-A8A2-196D53F989D8}" type="presParOf" srcId="{31AB1809-70BE-4CAF-A360-F7D7030F363C}" destId="{22AC79DC-C8F0-4810-B1E3-02A6589385B7}" srcOrd="0" destOrd="0" presId="urn:microsoft.com/office/officeart/2005/8/layout/hierarchy3"/>
    <dgm:cxn modelId="{D87207C4-59FD-4C56-AEB5-7E7C281BB291}" type="presParOf" srcId="{31AB1809-70BE-4CAF-A360-F7D7030F363C}" destId="{AC7601AD-7BA9-4F80-BBB3-A3EB9A438806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2CBDEE-C2CC-4850-8C69-CF8C24169B91}">
      <dsp:nvSpPr>
        <dsp:cNvPr id="0" name=""/>
        <dsp:cNvSpPr/>
      </dsp:nvSpPr>
      <dsp:spPr>
        <a:xfrm>
          <a:off x="4519420" y="0"/>
          <a:ext cx="5567754" cy="348342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98C664-DCBE-4F11-A89F-56280C867741}">
      <dsp:nvSpPr>
        <dsp:cNvPr id="0" name=""/>
        <dsp:cNvSpPr/>
      </dsp:nvSpPr>
      <dsp:spPr>
        <a:xfrm>
          <a:off x="4157" y="0"/>
          <a:ext cx="4522018" cy="34834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 err="1"/>
            <a:t>Հետազոտողի</a:t>
          </a:r>
          <a:r>
            <a:rPr lang="en-US" sz="3600" kern="1200" dirty="0"/>
            <a:t> </a:t>
          </a:r>
          <a:r>
            <a:rPr lang="en-US" sz="3600" kern="1200" dirty="0" err="1"/>
            <a:t>նույնականացման</a:t>
          </a:r>
          <a:r>
            <a:rPr lang="en-US" sz="3600" kern="1200" dirty="0"/>
            <a:t> </a:t>
          </a:r>
          <a:r>
            <a:rPr lang="en-US" sz="3600" kern="1200" dirty="0" err="1"/>
            <a:t>համակարգեր</a:t>
          </a:r>
          <a:endParaRPr lang="en-US" sz="3600" kern="1200" dirty="0"/>
        </a:p>
      </dsp:txBody>
      <dsp:txXfrm>
        <a:off x="174204" y="170047"/>
        <a:ext cx="4181924" cy="31433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5CA697-055E-48BE-A753-17AD48547A3C}">
      <dsp:nvSpPr>
        <dsp:cNvPr id="0" name=""/>
        <dsp:cNvSpPr/>
      </dsp:nvSpPr>
      <dsp:spPr>
        <a:xfrm>
          <a:off x="2086" y="18827"/>
          <a:ext cx="3377222" cy="22620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0" kern="1200" dirty="0" err="1">
              <a:effectLst/>
              <a:latin typeface="Arial" panose="020B0604020202020204" pitchFamily="34" charset="0"/>
              <a:ea typeface="Times New Roman" panose="02020603050405020304" pitchFamily="18" charset="0"/>
            </a:rPr>
            <a:t>Գիտական</a:t>
          </a:r>
          <a:r>
            <a:rPr lang="en-US" sz="2700" b="0" kern="1200" dirty="0">
              <a:effectLst/>
              <a:latin typeface="Arial" panose="020B0604020202020204" pitchFamily="34" charset="0"/>
              <a:ea typeface="Times New Roman" panose="02020603050405020304" pitchFamily="18" charset="0"/>
            </a:rPr>
            <a:t> </a:t>
          </a:r>
          <a:r>
            <a:rPr lang="en-US" sz="2700" b="0" kern="1200" dirty="0" err="1">
              <a:effectLst/>
              <a:latin typeface="Arial" panose="020B0604020202020204" pitchFamily="34" charset="0"/>
              <a:ea typeface="Times New Roman" panose="02020603050405020304" pitchFamily="18" charset="0"/>
            </a:rPr>
            <a:t>գործունեության</a:t>
          </a:r>
          <a:r>
            <a:rPr lang="en-US" sz="2700" b="0" kern="1200" dirty="0">
              <a:effectLst/>
              <a:latin typeface="Arial" panose="020B0604020202020204" pitchFamily="34" charset="0"/>
              <a:ea typeface="Times New Roman" panose="02020603050405020304" pitchFamily="18" charset="0"/>
            </a:rPr>
            <a:t> </a:t>
          </a:r>
          <a:r>
            <a:rPr lang="en-US" sz="2700" b="0" kern="1200" dirty="0" err="1">
              <a:effectLst/>
              <a:latin typeface="Arial" panose="020B0604020202020204" pitchFamily="34" charset="0"/>
              <a:ea typeface="Times New Roman" panose="02020603050405020304" pitchFamily="18" charset="0"/>
            </a:rPr>
            <a:t>տեղափոխում</a:t>
          </a:r>
          <a:r>
            <a:rPr lang="en-US" sz="2700" b="0" kern="1200" dirty="0">
              <a:effectLst/>
              <a:latin typeface="Arial" panose="020B0604020202020204" pitchFamily="34" charset="0"/>
              <a:ea typeface="Times New Roman" panose="02020603050405020304" pitchFamily="18" charset="0"/>
            </a:rPr>
            <a:t> </a:t>
          </a:r>
          <a:endParaRPr lang="en-US" sz="2700" kern="1200" dirty="0"/>
        </a:p>
      </dsp:txBody>
      <dsp:txXfrm>
        <a:off x="68338" y="85079"/>
        <a:ext cx="3244718" cy="2129503"/>
      </dsp:txXfrm>
    </dsp:sp>
    <dsp:sp modelId="{D86C63E5-76D1-480D-987D-633744BECD23}">
      <dsp:nvSpPr>
        <dsp:cNvPr id="0" name=""/>
        <dsp:cNvSpPr/>
      </dsp:nvSpPr>
      <dsp:spPr>
        <a:xfrm>
          <a:off x="0" y="2280834"/>
          <a:ext cx="339808" cy="1715332"/>
        </a:xfrm>
        <a:custGeom>
          <a:avLst/>
          <a:gdLst/>
          <a:ahLst/>
          <a:cxnLst/>
          <a:rect l="0" t="0" r="0" b="0"/>
          <a:pathLst>
            <a:path>
              <a:moveTo>
                <a:pt x="339808" y="0"/>
              </a:moveTo>
              <a:lnTo>
                <a:pt x="0" y="1715332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61B5A9-B8C7-437C-A449-647C65BE1749}">
      <dsp:nvSpPr>
        <dsp:cNvPr id="0" name=""/>
        <dsp:cNvSpPr/>
      </dsp:nvSpPr>
      <dsp:spPr>
        <a:xfrm>
          <a:off x="0" y="2865163"/>
          <a:ext cx="4117902" cy="22620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effectLst/>
              <a:latin typeface="Arial" panose="020B0604020202020204" pitchFamily="34" charset="0"/>
              <a:ea typeface="Times New Roman" panose="02020603050405020304" pitchFamily="18" charset="0"/>
            </a:rPr>
            <a:t>Ձեր</a:t>
          </a:r>
          <a:r>
            <a:rPr lang="en-US" sz="1800" kern="1200" dirty="0">
              <a:effectLst/>
              <a:latin typeface="Arial" panose="020B0604020202020204" pitchFamily="34" charset="0"/>
              <a:ea typeface="Times New Roman" panose="02020603050405020304" pitchFamily="18" charset="0"/>
            </a:rPr>
            <a:t> </a:t>
          </a:r>
          <a:r>
            <a:rPr lang="en-US" sz="1800" kern="1200" dirty="0" err="1">
              <a:effectLst/>
              <a:latin typeface="Arial" panose="020B0604020202020204" pitchFamily="34" charset="0"/>
              <a:ea typeface="Times New Roman" panose="02020603050405020304" pitchFamily="18" charset="0"/>
            </a:rPr>
            <a:t>գիտական</a:t>
          </a:r>
          <a:r>
            <a:rPr lang="en-US" sz="1800" kern="1200" dirty="0">
              <a:effectLst/>
              <a:latin typeface="Arial" panose="020B0604020202020204" pitchFamily="34" charset="0"/>
              <a:ea typeface="Times New Roman" panose="02020603050405020304" pitchFamily="18" charset="0"/>
            </a:rPr>
            <a:t> </a:t>
          </a:r>
          <a:r>
            <a:rPr lang="en-US" sz="1800" kern="1200" dirty="0" err="1">
              <a:effectLst/>
              <a:latin typeface="Arial" panose="020B0604020202020204" pitchFamily="34" charset="0"/>
              <a:ea typeface="Times New Roman" panose="02020603050405020304" pitchFamily="18" charset="0"/>
            </a:rPr>
            <a:t>տեղեկատվությունը</a:t>
          </a:r>
          <a:r>
            <a:rPr lang="en-US" sz="1800" kern="1200" dirty="0">
              <a:effectLst/>
              <a:latin typeface="Arial" panose="020B0604020202020204" pitchFamily="34" charset="0"/>
              <a:ea typeface="Times New Roman" panose="02020603050405020304" pitchFamily="18" charset="0"/>
            </a:rPr>
            <a:t> </a:t>
          </a:r>
          <a:r>
            <a:rPr lang="en-US" sz="1800" kern="1200" dirty="0" err="1">
              <a:effectLst/>
              <a:latin typeface="Arial" panose="020B0604020202020204" pitchFamily="34" charset="0"/>
              <a:ea typeface="Times New Roman" panose="02020603050405020304" pitchFamily="18" charset="0"/>
            </a:rPr>
            <a:t>կարելի</a:t>
          </a:r>
          <a:r>
            <a:rPr lang="en-US" sz="1800" kern="1200" dirty="0">
              <a:effectLst/>
              <a:latin typeface="Arial" panose="020B0604020202020204" pitchFamily="34" charset="0"/>
              <a:ea typeface="Times New Roman" panose="02020603050405020304" pitchFamily="18" charset="0"/>
            </a:rPr>
            <a:t> է </a:t>
          </a:r>
          <a:r>
            <a:rPr lang="en-US" sz="1800" kern="1200" dirty="0" err="1">
              <a:effectLst/>
              <a:latin typeface="Arial" panose="020B0604020202020204" pitchFamily="34" charset="0"/>
              <a:ea typeface="Times New Roman" panose="02020603050405020304" pitchFamily="18" charset="0"/>
            </a:rPr>
            <a:t>տեղափոխել</a:t>
          </a:r>
          <a:r>
            <a:rPr lang="en-US" sz="1800" kern="1200" dirty="0">
              <a:effectLst/>
              <a:latin typeface="Arial" panose="020B0604020202020204" pitchFamily="34" charset="0"/>
              <a:ea typeface="Times New Roman" panose="02020603050405020304" pitchFamily="18" charset="0"/>
            </a:rPr>
            <a:t> ORCID: </a:t>
          </a:r>
          <a:r>
            <a:rPr lang="en-US" sz="1800" kern="1200" dirty="0" err="1">
              <a:effectLst/>
              <a:latin typeface="Arial" panose="020B0604020202020204" pitchFamily="34" charset="0"/>
              <a:ea typeface="Times New Roman" panose="02020603050405020304" pitchFamily="18" charset="0"/>
            </a:rPr>
            <a:t>Այժմ</a:t>
          </a:r>
          <a:r>
            <a:rPr lang="en-US" sz="1800" kern="1200" dirty="0">
              <a:effectLst/>
              <a:latin typeface="Arial" panose="020B0604020202020204" pitchFamily="34" charset="0"/>
              <a:ea typeface="Times New Roman" panose="02020603050405020304" pitchFamily="18" charset="0"/>
            </a:rPr>
            <a:t> </a:t>
          </a:r>
          <a:r>
            <a:rPr lang="en-US" sz="1800" kern="1200" dirty="0" err="1">
              <a:effectLst/>
              <a:latin typeface="Arial" panose="020B0604020202020204" pitchFamily="34" charset="0"/>
              <a:ea typeface="Times New Roman" panose="02020603050405020304" pitchFamily="18" charset="0"/>
            </a:rPr>
            <a:t>հասանելի</a:t>
          </a:r>
          <a:r>
            <a:rPr lang="en-US" sz="1800" kern="1200" dirty="0">
              <a:effectLst/>
              <a:latin typeface="Arial" panose="020B0604020202020204" pitchFamily="34" charset="0"/>
              <a:ea typeface="Times New Roman" panose="02020603050405020304" pitchFamily="18" charset="0"/>
            </a:rPr>
            <a:t> է </a:t>
          </a:r>
          <a:r>
            <a:rPr lang="en-US" sz="1800" kern="1200" dirty="0" err="1">
              <a:effectLst/>
              <a:latin typeface="Arial" panose="020B0604020202020204" pitchFamily="34" charset="0"/>
              <a:ea typeface="Times New Roman" panose="02020603050405020304" pitchFamily="18" charset="0"/>
            </a:rPr>
            <a:t>գիտական</a:t>
          </a:r>
          <a:r>
            <a:rPr lang="en-US" sz="1800" kern="1200" dirty="0">
              <a:effectLst/>
              <a:latin typeface="Arial" panose="020B0604020202020204" pitchFamily="34" charset="0"/>
              <a:ea typeface="Times New Roman" panose="02020603050405020304" pitchFamily="18" charset="0"/>
            </a:rPr>
            <a:t> </a:t>
          </a:r>
          <a:r>
            <a:rPr lang="en-US" sz="1800" kern="1200" dirty="0" err="1">
              <a:effectLst/>
              <a:latin typeface="Arial" panose="020B0604020202020204" pitchFamily="34" charset="0"/>
              <a:ea typeface="Times New Roman" panose="02020603050405020304" pitchFamily="18" charset="0"/>
            </a:rPr>
            <a:t>հրապարակումների</a:t>
          </a:r>
          <a:r>
            <a:rPr lang="en-US" sz="1800" kern="1200" dirty="0">
              <a:effectLst/>
              <a:latin typeface="Arial" panose="020B0604020202020204" pitchFamily="34" charset="0"/>
              <a:ea typeface="Times New Roman" panose="02020603050405020304" pitchFamily="18" charset="0"/>
            </a:rPr>
            <a:t> </a:t>
          </a:r>
          <a:r>
            <a:rPr lang="en-US" sz="1800" kern="1200" dirty="0" err="1">
              <a:effectLst/>
              <a:latin typeface="Arial" panose="020B0604020202020204" pitchFamily="34" charset="0"/>
              <a:ea typeface="Times New Roman" panose="02020603050405020304" pitchFamily="18" charset="0"/>
            </a:rPr>
            <a:t>տեղափոխում</a:t>
          </a:r>
          <a:r>
            <a:rPr lang="en-US" sz="1800" kern="1200" dirty="0">
              <a:effectLst/>
              <a:latin typeface="Arial" panose="020B0604020202020204" pitchFamily="34" charset="0"/>
              <a:ea typeface="Times New Roman" panose="02020603050405020304" pitchFamily="18" charset="0"/>
            </a:rPr>
            <a:t> Scopus -</a:t>
          </a:r>
          <a:r>
            <a:rPr lang="en-US" sz="1800" kern="1200" dirty="0" err="1">
              <a:effectLst/>
              <a:latin typeface="Arial" panose="020B0604020202020204" pitchFamily="34" charset="0"/>
              <a:ea typeface="Times New Roman" panose="02020603050405020304" pitchFamily="18" charset="0"/>
            </a:rPr>
            <a:t>ից</a:t>
          </a:r>
          <a:r>
            <a:rPr lang="en-US" sz="1800" kern="1200" dirty="0">
              <a:effectLst/>
              <a:latin typeface="Arial" panose="020B0604020202020204" pitchFamily="34" charset="0"/>
              <a:ea typeface="Times New Roman" panose="02020603050405020304" pitchFamily="18" charset="0"/>
            </a:rPr>
            <a:t>: </a:t>
          </a:r>
          <a:endParaRPr lang="en-US" sz="1800" kern="1200" dirty="0"/>
        </a:p>
      </dsp:txBody>
      <dsp:txXfrm>
        <a:off x="66252" y="2931415"/>
        <a:ext cx="3985398" cy="2129503"/>
      </dsp:txXfrm>
    </dsp:sp>
    <dsp:sp modelId="{E46E5B81-A846-4D05-AA1A-06C9564AD58C}">
      <dsp:nvSpPr>
        <dsp:cNvPr id="0" name=""/>
        <dsp:cNvSpPr/>
      </dsp:nvSpPr>
      <dsp:spPr>
        <a:xfrm>
          <a:off x="5211661" y="0"/>
          <a:ext cx="3573881" cy="22620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ORCID </a:t>
          </a:r>
          <a:r>
            <a:rPr lang="en-US" sz="2700" kern="1200" dirty="0" err="1"/>
            <a:t>նույնականացուցիչի</a:t>
          </a:r>
          <a:r>
            <a:rPr lang="en-US" sz="2700" kern="1200" dirty="0"/>
            <a:t> </a:t>
          </a:r>
          <a:r>
            <a:rPr lang="en-US" sz="2700" kern="1200" dirty="0" err="1"/>
            <a:t>կիրառումը</a:t>
          </a:r>
          <a:endParaRPr lang="en-US" sz="2700" kern="1200" dirty="0"/>
        </a:p>
      </dsp:txBody>
      <dsp:txXfrm>
        <a:off x="5277913" y="66252"/>
        <a:ext cx="3441377" cy="2129503"/>
      </dsp:txXfrm>
    </dsp:sp>
    <dsp:sp modelId="{22AC79DC-C8F0-4810-B1E3-02A6589385B7}">
      <dsp:nvSpPr>
        <dsp:cNvPr id="0" name=""/>
        <dsp:cNvSpPr/>
      </dsp:nvSpPr>
      <dsp:spPr>
        <a:xfrm>
          <a:off x="4644223" y="2262007"/>
          <a:ext cx="924826" cy="1734160"/>
        </a:xfrm>
        <a:custGeom>
          <a:avLst/>
          <a:gdLst/>
          <a:ahLst/>
          <a:cxnLst/>
          <a:rect l="0" t="0" r="0" b="0"/>
          <a:pathLst>
            <a:path>
              <a:moveTo>
                <a:pt x="924826" y="0"/>
              </a:moveTo>
              <a:lnTo>
                <a:pt x="0" y="173416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7601AD-7BA9-4F80-BBB3-A3EB9A438806}">
      <dsp:nvSpPr>
        <dsp:cNvPr id="0" name=""/>
        <dsp:cNvSpPr/>
      </dsp:nvSpPr>
      <dsp:spPr>
        <a:xfrm>
          <a:off x="4644223" y="2865163"/>
          <a:ext cx="4528791" cy="22620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Հրապարակումների</a:t>
          </a:r>
          <a:r>
            <a:rPr lang="en-US" sz="1800" kern="1200" dirty="0"/>
            <a:t> </a:t>
          </a:r>
          <a:r>
            <a:rPr lang="en-US" sz="1800" kern="1200" dirty="0" err="1"/>
            <a:t>մեջ</a:t>
          </a:r>
          <a:r>
            <a:rPr lang="en-US" sz="1800" kern="1200" dirty="0"/>
            <a:t>, </a:t>
          </a:r>
          <a:r>
            <a:rPr lang="en-US" sz="1800" kern="1200" dirty="0" err="1"/>
            <a:t>դրամաշնորհների</a:t>
          </a:r>
          <a:r>
            <a:rPr lang="en-US" sz="1800" kern="1200" dirty="0"/>
            <a:t> </a:t>
          </a:r>
          <a:r>
            <a:rPr lang="en-US" sz="1800" kern="1200" dirty="0" err="1"/>
            <a:t>դիմելիս</a:t>
          </a:r>
          <a:r>
            <a:rPr lang="en-US" sz="1800" kern="1200" dirty="0"/>
            <a:t> </a:t>
          </a:r>
          <a:r>
            <a:rPr lang="en-US" sz="1800" kern="1200" dirty="0" err="1"/>
            <a:t>անհրաժեշտ</a:t>
          </a:r>
          <a:r>
            <a:rPr lang="en-US" sz="1800" kern="1200" dirty="0"/>
            <a:t> է </a:t>
          </a:r>
          <a:r>
            <a:rPr lang="en-US" sz="1800" kern="1200" dirty="0" err="1"/>
            <a:t>լրացնել</a:t>
          </a:r>
          <a:r>
            <a:rPr lang="en-US" sz="1800" kern="1200" dirty="0"/>
            <a:t> ORCID </a:t>
          </a:r>
          <a:r>
            <a:rPr lang="en-US" sz="1800" kern="1200" dirty="0" err="1"/>
            <a:t>նույնականացուցիչը</a:t>
          </a:r>
          <a:r>
            <a:rPr lang="en-US" sz="1800" kern="1200" dirty="0"/>
            <a:t>: </a:t>
          </a:r>
          <a:r>
            <a:rPr lang="en-US" sz="1800" kern="1200" dirty="0" err="1"/>
            <a:t>Այն</a:t>
          </a:r>
          <a:r>
            <a:rPr lang="en-US" sz="1800" kern="1200" dirty="0"/>
            <a:t> </a:t>
          </a:r>
          <a:r>
            <a:rPr lang="en-US" sz="1800" kern="1200" dirty="0" err="1"/>
            <a:t>հնարավորություն</a:t>
          </a:r>
          <a:r>
            <a:rPr lang="en-US" sz="1800" kern="1200" dirty="0"/>
            <a:t> </a:t>
          </a:r>
          <a:r>
            <a:rPr lang="en-US" sz="1800" kern="1200" dirty="0" err="1"/>
            <a:t>կտա</a:t>
          </a:r>
          <a:r>
            <a:rPr lang="en-US" sz="1800" kern="1200" dirty="0"/>
            <a:t> </a:t>
          </a:r>
          <a:r>
            <a:rPr lang="en-US" sz="1800" kern="1200" dirty="0" err="1"/>
            <a:t>առանց</a:t>
          </a:r>
          <a:r>
            <a:rPr lang="en-US" sz="1800" kern="1200" dirty="0"/>
            <a:t> </a:t>
          </a:r>
          <a:r>
            <a:rPr lang="en-US" sz="1800" kern="1200" dirty="0" err="1"/>
            <a:t>լրացուցիչ</a:t>
          </a:r>
          <a:r>
            <a:rPr lang="en-US" sz="1800" kern="1200" dirty="0"/>
            <a:t> </a:t>
          </a:r>
          <a:r>
            <a:rPr lang="en-US" sz="1800" kern="1200" dirty="0" err="1"/>
            <a:t>փաստաթղթեր</a:t>
          </a:r>
          <a:r>
            <a:rPr lang="en-US" sz="1800" kern="1200" dirty="0"/>
            <a:t> </a:t>
          </a:r>
          <a:r>
            <a:rPr lang="en-US" sz="1800" kern="1200" dirty="0" err="1"/>
            <a:t>ուղարկելու</a:t>
          </a:r>
          <a:r>
            <a:rPr lang="en-US" sz="1800" kern="1200" dirty="0"/>
            <a:t> </a:t>
          </a:r>
          <a:r>
            <a:rPr lang="en-US" sz="1800" kern="1200" dirty="0" err="1"/>
            <a:t>ներկայացնել</a:t>
          </a:r>
          <a:r>
            <a:rPr lang="en-US" sz="1800" kern="1200" dirty="0"/>
            <a:t> </a:t>
          </a:r>
          <a:r>
            <a:rPr lang="en-US" sz="1800" kern="1200" dirty="0" err="1"/>
            <a:t>Ձեր</a:t>
          </a:r>
          <a:r>
            <a:rPr lang="en-US" sz="1800" kern="1200" dirty="0"/>
            <a:t> </a:t>
          </a:r>
          <a:r>
            <a:rPr lang="en-US" sz="1800" kern="1200" dirty="0" err="1"/>
            <a:t>գիտական</a:t>
          </a:r>
          <a:r>
            <a:rPr lang="en-US" sz="1800" kern="1200" dirty="0"/>
            <a:t> </a:t>
          </a:r>
          <a:r>
            <a:rPr lang="en-US" sz="1800" kern="1200" dirty="0" err="1"/>
            <a:t>գործունեությունը</a:t>
          </a:r>
          <a:r>
            <a:rPr lang="en-US" sz="1800" kern="1200" dirty="0"/>
            <a:t>: </a:t>
          </a:r>
        </a:p>
      </dsp:txBody>
      <dsp:txXfrm>
        <a:off x="4710475" y="2931415"/>
        <a:ext cx="4396287" cy="21295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A0482-99DE-439C-82E6-859BF4BBC58D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2838D-F256-4E25-A27D-55149B02F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7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A0482-99DE-439C-82E6-859BF4BBC58D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2838D-F256-4E25-A27D-55149B02F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959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A0482-99DE-439C-82E6-859BF4BBC58D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2838D-F256-4E25-A27D-55149B02F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647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A0482-99DE-439C-82E6-859BF4BBC58D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2838D-F256-4E25-A27D-55149B02F53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976455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A0482-99DE-439C-82E6-859BF4BBC58D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2838D-F256-4E25-A27D-55149B02F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0505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A0482-99DE-439C-82E6-859BF4BBC58D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2838D-F256-4E25-A27D-55149B02F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4398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A0482-99DE-439C-82E6-859BF4BBC58D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2838D-F256-4E25-A27D-55149B02F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41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A0482-99DE-439C-82E6-859BF4BBC58D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2838D-F256-4E25-A27D-55149B02F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4747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A0482-99DE-439C-82E6-859BF4BBC58D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2838D-F256-4E25-A27D-55149B02F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46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A0482-99DE-439C-82E6-859BF4BBC58D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2838D-F256-4E25-A27D-55149B02F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02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A0482-99DE-439C-82E6-859BF4BBC58D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2838D-F256-4E25-A27D-55149B02F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757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A0482-99DE-439C-82E6-859BF4BBC58D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2838D-F256-4E25-A27D-55149B02F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997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A0482-99DE-439C-82E6-859BF4BBC58D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2838D-F256-4E25-A27D-55149B02F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925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A0482-99DE-439C-82E6-859BF4BBC58D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2838D-F256-4E25-A27D-55149B02F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371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A0482-99DE-439C-82E6-859BF4BBC58D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2838D-F256-4E25-A27D-55149B02F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364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A0482-99DE-439C-82E6-859BF4BBC58D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2838D-F256-4E25-A27D-55149B02F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541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A0482-99DE-439C-82E6-859BF4BBC58D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2838D-F256-4E25-A27D-55149B02F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744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EAA0482-99DE-439C-82E6-859BF4BBC58D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2838D-F256-4E25-A27D-55149B02F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2575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  <p:sldLayoutId id="2147483948" r:id="rId9"/>
    <p:sldLayoutId id="2147483949" r:id="rId10"/>
    <p:sldLayoutId id="2147483950" r:id="rId11"/>
    <p:sldLayoutId id="2147483951" r:id="rId12"/>
    <p:sldLayoutId id="2147483952" r:id="rId13"/>
    <p:sldLayoutId id="2147483953" r:id="rId14"/>
    <p:sldLayoutId id="2147483954" r:id="rId15"/>
    <p:sldLayoutId id="2147483955" r:id="rId16"/>
    <p:sldLayoutId id="214748395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eri.sargsyan@isec.am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technofaq.org/posts/2021/04/best-10-unique-social-media-marketing-methods-that-work-wonders/" TargetMode="External"/><Relationship Id="rId4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orcid.org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orcid.org/0000-0001-5109-3700" TargetMode="External"/><Relationship Id="rId2" Type="http://schemas.openxmlformats.org/officeDocument/2006/relationships/hyperlink" Target="http://orcid.org/0000-0002-1825-0097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://orcid.org/0000-0002-1694-233X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orcid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CE78091-4FE2-4309-B221-AEF9E7B919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3953" y="1178619"/>
            <a:ext cx="9364094" cy="4435448"/>
          </a:xfrm>
        </p:spPr>
        <p:txBody>
          <a:bodyPr>
            <a:normAutofit fontScale="90000"/>
          </a:bodyPr>
          <a:lstStyle/>
          <a:p>
            <a:pPr marL="450215" indent="448310" algn="ctr">
              <a:lnSpc>
                <a:spcPct val="150000"/>
              </a:lnSpc>
              <a:spcBef>
                <a:spcPts val="0"/>
              </a:spcBef>
            </a:pPr>
            <a:br>
              <a:rPr lang="en-US" sz="2800" b="1" dirty="0">
                <a:solidFill>
                  <a:srgbClr val="00000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2800" b="1" dirty="0">
                <a:solidFill>
                  <a:srgbClr val="00000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2800" b="1" dirty="0">
                <a:solidFill>
                  <a:srgbClr val="00000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2800" b="1" dirty="0">
                <a:solidFill>
                  <a:srgbClr val="00000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2800" b="1" dirty="0">
                <a:solidFill>
                  <a:srgbClr val="00000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b="1" dirty="0">
                <a:solidFill>
                  <a:srgbClr val="00000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ՀՀ ԳԻՏՈՒԹՅՈՒՆՆԵՐԻ ԱԶԳԱՅԻՆ ԱԿԱԴԵՄԻԱ</a:t>
            </a:r>
            <a:br>
              <a:rPr lang="en-US" sz="2800" b="1" dirty="0">
                <a:solidFill>
                  <a:srgbClr val="00000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b="1" dirty="0">
                <a:solidFill>
                  <a:srgbClr val="00000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ԳԻՏԱԿՐԹԱԿԱՆ </a:t>
            </a:r>
            <a:r>
              <a:rPr lang="en-US" sz="2800" b="1" dirty="0">
                <a:solidFill>
                  <a:srgbClr val="000000"/>
                </a:solidFill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ՄԻՋԱԶԳԱՅԻՆ ԿԵՆՏՐՈՆ</a:t>
            </a:r>
            <a:br>
              <a:rPr lang="en-US" sz="2800" b="1" dirty="0">
                <a:solidFill>
                  <a:srgbClr val="00000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2800" b="1" dirty="0">
                <a:solidFill>
                  <a:srgbClr val="00000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44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ԻՆՉՊԵ՞Ս ԳՐԱՆՑՎԵԼ ORCID-ՈՒՄ</a:t>
            </a:r>
            <a:b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8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24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A26C99-A850-4349-9391-A9C78038A7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8274"/>
          <a:stretch/>
        </p:blipFill>
        <p:spPr>
          <a:xfrm>
            <a:off x="203248" y="87977"/>
            <a:ext cx="2092458" cy="19318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C2F1F5D-F3DB-0203-958C-9E9767174C74}"/>
              </a:ext>
            </a:extLst>
          </p:cNvPr>
          <p:cNvSpPr txBox="1"/>
          <p:nvPr/>
        </p:nvSpPr>
        <p:spPr>
          <a:xfrm>
            <a:off x="566056" y="4200600"/>
            <a:ext cx="6379029" cy="1682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000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ՀՀ ԳԱԱ ԳԿՄԿ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գիտական</a:t>
            </a:r>
            <a:r>
              <a:rPr lang="en-US" sz="2400" b="1" dirty="0">
                <a:solidFill>
                  <a:srgbClr val="00000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քարտուղար</a:t>
            </a:r>
            <a:r>
              <a:rPr lang="en-US" sz="2400" b="1" dirty="0">
                <a:solidFill>
                  <a:srgbClr val="00000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hy-AM" sz="2400" b="1" dirty="0">
                <a:solidFill>
                  <a:srgbClr val="00000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բ.գ.թ.</a:t>
            </a:r>
            <a:r>
              <a:rPr lang="en-US" sz="2400" b="1" dirty="0">
                <a:solidFill>
                  <a:srgbClr val="00000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,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դոցենտ</a:t>
            </a:r>
            <a:r>
              <a:rPr lang="en-US" sz="2400" b="1" dirty="0">
                <a:solidFill>
                  <a:srgbClr val="00000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 </a:t>
            </a:r>
            <a:r>
              <a:rPr lang="hy-AM" sz="2400" b="1" dirty="0">
                <a:solidFill>
                  <a:srgbClr val="00000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Մ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երի</a:t>
            </a:r>
            <a:r>
              <a:rPr lang="hy-AM" sz="2400" b="1" dirty="0">
                <a:solidFill>
                  <a:srgbClr val="00000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 Սարգսյան</a:t>
            </a:r>
            <a:endParaRPr lang="en-US" sz="2400" b="1" dirty="0">
              <a:solidFill>
                <a:srgbClr val="000000"/>
              </a:solidFill>
              <a:effectLst/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>
                <a:hlinkClick r:id="rId3"/>
              </a:rPr>
              <a:t>meri.sargsyan@isec.am</a:t>
            </a:r>
            <a:r>
              <a:rPr lang="en-US" sz="2400" b="1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540D3F6-71B5-B127-2038-8C31161F58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086363" y="3335110"/>
            <a:ext cx="5105637" cy="352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6011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A71EBA-00E3-45F3-9E77-7139250ED2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1057" y="156292"/>
            <a:ext cx="8055429" cy="3566622"/>
          </a:xfrm>
        </p:spPr>
        <p:txBody>
          <a:bodyPr>
            <a:normAutofit/>
          </a:bodyPr>
          <a:lstStyle/>
          <a:p>
            <a:pPr marL="0" marR="0" indent="0">
              <a:spcBef>
                <a:spcPts val="3600"/>
              </a:spcBef>
              <a:buNone/>
            </a:pPr>
            <a:endParaRPr lang="en-US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/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Բոլոր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դաշտերը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լրացնելուց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հետո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անհրաժեշտ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է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սեղմել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Register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կոճակը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՝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գրանցվելու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համար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</a:p>
          <a:p>
            <a:pPr marL="0" marR="0"/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Այնուհետև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Ձեզ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կտրվի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անձնական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ORCID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iD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և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Դուք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մուտք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կգործեք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ORCID-ի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Ձեր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օգտահաշիվ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/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Ձեր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ORCID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iD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-ն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էջի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ձախ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կողմում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է: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buNone/>
            </a:pP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AA1895-6DA9-9006-EE08-D0AD25BB07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8274"/>
          <a:stretch/>
        </p:blipFill>
        <p:spPr>
          <a:xfrm>
            <a:off x="151199" y="0"/>
            <a:ext cx="2092458" cy="19318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925C89C-E15E-55A3-08D1-E264B414E9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927" b="32352"/>
          <a:stretch/>
        </p:blipFill>
        <p:spPr bwMode="auto">
          <a:xfrm>
            <a:off x="1197428" y="3429000"/>
            <a:ext cx="10442018" cy="32727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887030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A71EBA-00E3-45F3-9E77-7139250ED2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4636" y="293914"/>
            <a:ext cx="8055429" cy="2057400"/>
          </a:xfrm>
        </p:spPr>
        <p:txBody>
          <a:bodyPr>
            <a:normAutofit/>
          </a:bodyPr>
          <a:lstStyle/>
          <a:p>
            <a:pPr marL="0" marR="0" indent="0" algn="ctr">
              <a:spcBef>
                <a:spcPts val="3600"/>
              </a:spcBef>
              <a:buNone/>
            </a:pPr>
            <a:r>
              <a:rPr lang="en-US" sz="2800" b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Անհրաժեշտ</a:t>
            </a:r>
            <a:r>
              <a:rPr lang="en-US" sz="2800" b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է </a:t>
            </a:r>
            <a:r>
              <a:rPr lang="en-US" sz="2800" b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խմբագրել</a:t>
            </a:r>
            <a:r>
              <a:rPr lang="en-US" sz="2800" b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անձնական</a:t>
            </a:r>
            <a:r>
              <a:rPr lang="en-US" sz="2800" b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տվյալները</a:t>
            </a:r>
            <a:r>
              <a:rPr lang="en-US" sz="2800" b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՝ </a:t>
            </a:r>
            <a:r>
              <a:rPr lang="en-US" sz="2800" b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սեղմելով</a:t>
            </a:r>
            <a:r>
              <a:rPr lang="en-US" sz="2800" b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Personal Information </a:t>
            </a:r>
            <a:r>
              <a:rPr lang="en-US" sz="2800" b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</a:t>
            </a:r>
            <a:r>
              <a:rPr lang="en-US" sz="2800" b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անձնական</a:t>
            </a:r>
            <a:r>
              <a:rPr lang="en-US" sz="2800" b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տեղեկատվություն</a:t>
            </a:r>
            <a:r>
              <a:rPr lang="en-US" sz="2800" b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</a:t>
            </a:r>
            <a:r>
              <a:rPr lang="en-US" sz="2800" b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բաժնում</a:t>
            </a:r>
            <a:r>
              <a:rPr lang="en-US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Update </a:t>
            </a:r>
            <a:r>
              <a:rPr lang="en-US" sz="2800" b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կոճակը</a:t>
            </a:r>
            <a:r>
              <a:rPr lang="en-US" sz="2800" b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buNone/>
            </a:pP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AA1895-6DA9-9006-EE08-D0AD25BB07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8274"/>
          <a:stretch/>
        </p:blipFill>
        <p:spPr>
          <a:xfrm>
            <a:off x="151199" y="0"/>
            <a:ext cx="2092458" cy="19318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image004">
            <a:extLst>
              <a:ext uri="{FF2B5EF4-FFF2-40B4-BE49-F238E27FC236}">
                <a16:creationId xmlns:a16="http://schemas.microsoft.com/office/drawing/2014/main" id="{3AC19793-3E0E-6573-4874-34A3EFB81D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66" y="2242911"/>
            <a:ext cx="8055429" cy="44982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63656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A71EBA-00E3-45F3-9E77-7139250ED2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2230" y="293913"/>
            <a:ext cx="10428514" cy="5867401"/>
          </a:xfrm>
        </p:spPr>
        <p:txBody>
          <a:bodyPr>
            <a:noAutofit/>
          </a:bodyPr>
          <a:lstStyle/>
          <a:p>
            <a:pPr marL="0" marR="0" indent="0" algn="ctr">
              <a:buNone/>
            </a:pP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Բացվող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պատուհանում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կարող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եք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խմբագրել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կամ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ավելացնել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</a:p>
          <a:p>
            <a:pPr marL="0" marR="0" indent="0" algn="ctr">
              <a:buNone/>
            </a:pP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հետևյալ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տեղեկատվությունը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</a:p>
          <a:p>
            <a:pPr marL="0" marR="0" indent="0">
              <a:buNone/>
            </a:pPr>
            <a:endParaRPr lang="en-US" sz="18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indent="0">
              <a:buNone/>
            </a:pPr>
            <a:r>
              <a:rPr lang="en-US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Անուն</a:t>
            </a:r>
            <a:endParaRPr lang="en-US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buNone/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• </a:t>
            </a:r>
            <a:r>
              <a:rPr lang="en-US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Ազգանուն</a:t>
            </a:r>
            <a:endParaRPr lang="en-US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buNone/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• </a:t>
            </a:r>
            <a:r>
              <a:rPr lang="en-US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Հրապարակված</a:t>
            </a:r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անուն</a:t>
            </a:r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Ինչպես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է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ներկայացվում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Ձեր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անունը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՝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ներառյալ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ORCID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օգտահաշվում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buNone/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• </a:t>
            </a:r>
            <a:r>
              <a:rPr lang="en-US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Այլ</a:t>
            </a:r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անուններ</a:t>
            </a:r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Այլ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անուններ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որոնք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դուք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օգտագործում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եք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Օրինակ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՝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ամուսնական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ազգանունը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Կարող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եք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գրել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մի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քանի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տարբերակ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՝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առանձնացված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կետ-ստորակետերով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buNone/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• </a:t>
            </a:r>
            <a:r>
              <a:rPr lang="en-US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Կենսագրություն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(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Ձեր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մասնագիտական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​​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կարիերայի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համառոտ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նկարագրությունը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buNone/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• </a:t>
            </a:r>
            <a:r>
              <a:rPr lang="en-US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Բանալի</a:t>
            </a:r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բառեր</a:t>
            </a:r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Ձեր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գիտական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​​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գործունեությունը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նկարագրող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հիմնաբառեր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՝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առանձնացված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կետ-ստորակետերով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buNone/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• </a:t>
            </a:r>
            <a:r>
              <a:rPr lang="en-US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Երկիր</a:t>
            </a:r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երկիրը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որտեղ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Դուք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աշխատում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եք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buNone/>
            </a:pPr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• </a:t>
            </a:r>
            <a:r>
              <a:rPr lang="en-US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Վեբ</a:t>
            </a:r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կայք</a:t>
            </a:r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Կարճ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նկարագրություն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և URL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հղում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Կարող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եք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ավելացվել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մի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քանի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կայքի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հղում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՝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անձնական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կայք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կազմակերպության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կայք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Վիքիպեդիայի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էջ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կամ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հղումներ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դեպի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սոցիալական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էջեր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Facebook-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ում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Twitter-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ում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Google+-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ում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LinkedIn-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ում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և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այլն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):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buNone/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• </a:t>
            </a:r>
            <a:r>
              <a:rPr lang="en-US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Էլփոստի</a:t>
            </a:r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հասցե</a:t>
            </a:r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եթե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փոխեք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Ձեր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էլփոստը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ապա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մուտք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կգործեք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Ձեր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ORCID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օգտահաշիվ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նոր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էլփոստով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Փոփոխությունից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հետո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հաղորդագրություն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կուղարկվի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նոր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էլ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հասցեին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՝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այն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հաստատելու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համար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/>
            <a:r>
              <a:rPr lang="en-US" sz="1800" dirty="0">
                <a:solidFill>
                  <a:srgbClr val="6F707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buNone/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AA1895-6DA9-9006-EE08-D0AD25BB07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8274"/>
          <a:stretch/>
        </p:blipFill>
        <p:spPr>
          <a:xfrm>
            <a:off x="151199" y="0"/>
            <a:ext cx="2092458" cy="19318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964131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A71EBA-00E3-45F3-9E77-7139250ED2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4858" y="315685"/>
            <a:ext cx="8893627" cy="2634344"/>
          </a:xfrm>
        </p:spPr>
        <p:txBody>
          <a:bodyPr>
            <a:noAutofit/>
          </a:bodyPr>
          <a:lstStyle/>
          <a:p>
            <a:pPr marL="0" marR="0" indent="0" algn="ctr">
              <a:buNone/>
            </a:pP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Որոշ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դաշտերի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համար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կարելի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է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գաղտնիության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տարբերակ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ընտրել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՝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արդյունքը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պահպանելու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համար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սեղմելով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Save changes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կոճակը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buNone/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AA1895-6DA9-9006-EE08-D0AD25BB07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8274"/>
          <a:stretch/>
        </p:blipFill>
        <p:spPr>
          <a:xfrm>
            <a:off x="151199" y="0"/>
            <a:ext cx="2092458" cy="19318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79F9A26-B84D-494D-03D6-BEAC3FCFD7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367" t="28699" r="24005" b="15393"/>
          <a:stretch/>
        </p:blipFill>
        <p:spPr bwMode="auto">
          <a:xfrm>
            <a:off x="1197428" y="2124312"/>
            <a:ext cx="7622268" cy="47336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096615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A71EBA-00E3-45F3-9E77-7139250ED2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1" y="315685"/>
            <a:ext cx="8893627" cy="2634344"/>
          </a:xfrm>
        </p:spPr>
        <p:txBody>
          <a:bodyPr>
            <a:noAutofit/>
          </a:bodyPr>
          <a:lstStyle/>
          <a:p>
            <a:pPr marL="0" marR="0" indent="0" algn="ctr">
              <a:spcBef>
                <a:spcPts val="3600"/>
              </a:spcBef>
              <a:buNone/>
            </a:pPr>
            <a:r>
              <a:rPr lang="en-US" sz="3200" b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Խմբագրել</a:t>
            </a:r>
            <a:r>
              <a:rPr lang="en-US" sz="32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b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հրապարակումների</a:t>
            </a:r>
            <a:r>
              <a:rPr lang="en-US" sz="32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b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ցանկը</a:t>
            </a:r>
            <a:r>
              <a:rPr lang="en-US" sz="32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՝ </a:t>
            </a:r>
            <a:r>
              <a:rPr lang="en-US" sz="3200" b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սեղմելով</a:t>
            </a:r>
            <a:r>
              <a:rPr lang="en-US" sz="32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Works </a:t>
            </a:r>
            <a:r>
              <a:rPr lang="en-US" sz="3200" b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բաժնի</a:t>
            </a:r>
            <a:r>
              <a:rPr lang="en-US" sz="32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Update </a:t>
            </a:r>
            <a:r>
              <a:rPr lang="en-US" sz="3200" b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կոճակը</a:t>
            </a:r>
            <a:r>
              <a:rPr lang="en-US" sz="32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: 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buNone/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AA1895-6DA9-9006-EE08-D0AD25BB07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8274"/>
          <a:stretch/>
        </p:blipFill>
        <p:spPr>
          <a:xfrm>
            <a:off x="151199" y="0"/>
            <a:ext cx="2092458" cy="19318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image006">
            <a:extLst>
              <a:ext uri="{FF2B5EF4-FFF2-40B4-BE49-F238E27FC236}">
                <a16:creationId xmlns:a16="http://schemas.microsoft.com/office/drawing/2014/main" id="{62DA3622-2DEE-6D3A-FA46-BEA73D4E2F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145" y="1774825"/>
            <a:ext cx="8537559" cy="47674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69466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A71EBA-00E3-45F3-9E77-7139250ED2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2972" y="489857"/>
            <a:ext cx="9720942" cy="2634344"/>
          </a:xfrm>
        </p:spPr>
        <p:txBody>
          <a:bodyPr>
            <a:noAutofit/>
          </a:bodyPr>
          <a:lstStyle/>
          <a:p>
            <a:pPr marL="0" marR="0" indent="0" algn="ctr">
              <a:buNone/>
            </a:pP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Բացվող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պատուհանում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համակարգի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կողմից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առաջարկվող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տարբերակներից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կարելի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է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ընտրել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այն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հրապարակումները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որոնք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Ձերն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են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՝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սեղմելով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ձախ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պատուհանում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եղած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Ձեր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հոդվածի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վրա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և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հաստատելով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արդյունքը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՝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սեղմելով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Save changes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կոճակը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 algn="ctr">
              <a:buNone/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AA1895-6DA9-9006-EE08-D0AD25BB07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8274"/>
          <a:stretch/>
        </p:blipFill>
        <p:spPr>
          <a:xfrm>
            <a:off x="151199" y="0"/>
            <a:ext cx="2092458" cy="19318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image007">
            <a:extLst>
              <a:ext uri="{FF2B5EF4-FFF2-40B4-BE49-F238E27FC236}">
                <a16:creationId xmlns:a16="http://schemas.microsoft.com/office/drawing/2014/main" id="{06D81C6B-8867-EFF8-9246-E47EB084FB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813" y="2558143"/>
            <a:ext cx="9246044" cy="42998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63570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A71EBA-00E3-45F3-9E77-7139250ED2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2144" y="4419599"/>
            <a:ext cx="9720942" cy="2634344"/>
          </a:xfrm>
        </p:spPr>
        <p:txBody>
          <a:bodyPr>
            <a:noAutofit/>
          </a:bodyPr>
          <a:lstStyle/>
          <a:p>
            <a:pPr marL="0" marR="0" indent="0" algn="ctr">
              <a:buNone/>
            </a:pP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Բացի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այդ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հոդվածների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հղումները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կարելի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է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ավելացնել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նաև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ինքնուրույն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՝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խմբագրման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պատուհանում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սեղմելով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Add manually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կոճակը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 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 algn="ctr">
              <a:buNone/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AA1895-6DA9-9006-EE08-D0AD25BB07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8274"/>
          <a:stretch/>
        </p:blipFill>
        <p:spPr>
          <a:xfrm>
            <a:off x="151199" y="0"/>
            <a:ext cx="2092458" cy="19318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image008">
            <a:extLst>
              <a:ext uri="{FF2B5EF4-FFF2-40B4-BE49-F238E27FC236}">
                <a16:creationId xmlns:a16="http://schemas.microsoft.com/office/drawing/2014/main" id="{F49BCB47-BFEB-AC27-94D6-92EAEC776F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657" y="1361168"/>
            <a:ext cx="9563591" cy="26343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50634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A71EBA-00E3-45F3-9E77-7139250ED2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4146" y="519588"/>
            <a:ext cx="9176655" cy="6098926"/>
          </a:xfrm>
        </p:spPr>
        <p:txBody>
          <a:bodyPr>
            <a:noAutofit/>
          </a:bodyPr>
          <a:lstStyle/>
          <a:p>
            <a:pPr marL="0" marR="0" indent="0">
              <a:buNone/>
            </a:pP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•</a:t>
            </a:r>
            <a:r>
              <a:rPr lang="en-US" sz="1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Վերնագիր</a:t>
            </a:r>
            <a:endParaRPr lang="en-US" sz="18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buNone/>
            </a:pP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• </a:t>
            </a:r>
            <a:r>
              <a:rPr lang="en-US" sz="1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Ենթավերնագիր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n-US" sz="18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buNone/>
            </a:pP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• </a:t>
            </a:r>
            <a:r>
              <a:rPr lang="en-US" sz="1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Հղումներ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(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օգտագործված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գրականության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ամբողջական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ցանկը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endParaRPr 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buNone/>
            </a:pP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• </a:t>
            </a:r>
            <a:r>
              <a:rPr lang="en-US" sz="1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Հղման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տեսակը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(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օգտագործված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հղումների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տեսակը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endParaRPr 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buNone/>
            </a:pP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• </a:t>
            </a:r>
            <a:r>
              <a:rPr lang="en-US" sz="1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Աշխատանքի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տեսակը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(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Հրապարակման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տեսակը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endParaRPr 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buNone/>
            </a:pP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• </a:t>
            </a:r>
            <a:r>
              <a:rPr lang="en-US" sz="1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Հրապարակման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ամսաթիվը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(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Կարող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եք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նշել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միայն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տարին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կամ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տարին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 և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ամիսը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endParaRPr 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buNone/>
            </a:pP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•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ID 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(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Արտաքին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հրապարակման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 ID,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եթե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այդպիսին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կա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: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Օրինակ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՝ DOI)</a:t>
            </a:r>
            <a:endParaRPr 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buNone/>
            </a:pP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• 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ID-ի </a:t>
            </a:r>
            <a:r>
              <a:rPr lang="en-US" sz="1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տիպը</a:t>
            </a:r>
            <a:endParaRPr lang="en-US" sz="18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buNone/>
            </a:pP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• 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URL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 (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հրապարակման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արտաքին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հղում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endParaRPr 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buNone/>
            </a:pP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• </a:t>
            </a:r>
            <a:r>
              <a:rPr lang="en-US" sz="1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Դերը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(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Ձեր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դերն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այս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հրապարակման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մեջ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endParaRPr 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buNone/>
            </a:pP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• </a:t>
            </a:r>
            <a:r>
              <a:rPr lang="en-US" sz="1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Հեղինակայնություն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(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Դուք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հրապարակման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Առաջին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թե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Լրացուցիչ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հեղինակն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եք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endParaRPr 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buNone/>
            </a:pP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• </a:t>
            </a:r>
            <a:r>
              <a:rPr lang="en-US" sz="1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Նկարագրություն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 (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Հրապարակման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նկարագրությունը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: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Եթե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այս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դաշտն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օգտագործվում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 է,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ապա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հղումների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դաշտը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չի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ցուցադրվի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endParaRPr 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buNone/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Բոլոր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դաշտերը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լրացնելուց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հետո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անհրաժեշտ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է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սեղմել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Add to list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կոճակը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՝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հրապարակումն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ավելացնելու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համար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Յուրաքանչյուր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հրապարակման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համար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կարելի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է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գաղտնիության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առանձին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տարբերակ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ընտրել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 algn="ctr">
              <a:buNone/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AA1895-6DA9-9006-EE08-D0AD25BB07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8274"/>
          <a:stretch/>
        </p:blipFill>
        <p:spPr>
          <a:xfrm>
            <a:off x="151199" y="0"/>
            <a:ext cx="2092458" cy="19318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99612A4-4D87-43B1-40F6-15C5AD160458}"/>
              </a:ext>
            </a:extLst>
          </p:cNvPr>
          <p:cNvSpPr txBox="1"/>
          <p:nvPr/>
        </p:nvSpPr>
        <p:spPr>
          <a:xfrm>
            <a:off x="185056" y="2710206"/>
            <a:ext cx="227511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Ինքնուրույն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հոդված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ավելացնելիս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անհրաժեշտ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է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լրացնել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հետևյալ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դաշտերը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1115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A71EBA-00E3-45F3-9E77-7139250ED2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146" y="2612569"/>
            <a:ext cx="5898854" cy="2775857"/>
          </a:xfrm>
        </p:spPr>
        <p:txBody>
          <a:bodyPr>
            <a:no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b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Կենսագրական</a:t>
            </a:r>
            <a:r>
              <a:rPr lang="en-US" sz="2400" b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հակիրճ</a:t>
            </a:r>
            <a:r>
              <a:rPr lang="en-US" sz="2400" b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տեղեկատվություն</a:t>
            </a:r>
            <a:endParaRPr lang="en-US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b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Աշխատավայր</a:t>
            </a:r>
            <a:endParaRPr lang="en-US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b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Կրթություն</a:t>
            </a:r>
            <a:r>
              <a:rPr lang="en-US" sz="2400" b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և </a:t>
            </a:r>
            <a:r>
              <a:rPr lang="en-US" sz="2400" b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որակավորում</a:t>
            </a:r>
            <a:endParaRPr lang="en-US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b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Հրավիրյալ</a:t>
            </a:r>
            <a:r>
              <a:rPr lang="en-US" sz="2400" b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պաշտոններ</a:t>
            </a:r>
            <a:r>
              <a:rPr lang="en-US" sz="2400" b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և </a:t>
            </a:r>
            <a:r>
              <a:rPr lang="en-US" sz="2400" b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ձեռքբերումներ</a:t>
            </a:r>
            <a:endParaRPr lang="en-US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b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Անդամակցություն</a:t>
            </a:r>
            <a:r>
              <a:rPr lang="en-US" sz="2400" b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և </a:t>
            </a:r>
            <a:r>
              <a:rPr lang="en-US" sz="2400" b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ծառայություն</a:t>
            </a:r>
            <a:endParaRPr lang="en-US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b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Դրամաշնորհներ</a:t>
            </a:r>
            <a:endParaRPr lang="en-US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b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Գիտական</a:t>
            </a:r>
            <a:r>
              <a:rPr lang="en-US" sz="2400" b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աշխատանքներ</a:t>
            </a:r>
            <a:endParaRPr lang="en-US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buNone/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AA1895-6DA9-9006-EE08-D0AD25BB07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8274"/>
          <a:stretch/>
        </p:blipFill>
        <p:spPr>
          <a:xfrm>
            <a:off x="151199" y="0"/>
            <a:ext cx="2092458" cy="19318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99612A4-4D87-43B1-40F6-15C5AD160458}"/>
              </a:ext>
            </a:extLst>
          </p:cNvPr>
          <p:cNvSpPr txBox="1"/>
          <p:nvPr/>
        </p:nvSpPr>
        <p:spPr>
          <a:xfrm>
            <a:off x="1894112" y="326571"/>
            <a:ext cx="925285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ORCID- ի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անձնական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օգտահաշիվը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խմբագրելիս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անհրաժեշտ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է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ուշադրություն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դարձնել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և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լրացնել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հետևյալ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տեղեկատվությունը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9492EE-9021-B398-FD3C-FE31C6072A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090" t="35238" r="36071" b="12063"/>
          <a:stretch/>
        </p:blipFill>
        <p:spPr>
          <a:xfrm>
            <a:off x="5660572" y="1803899"/>
            <a:ext cx="6531428" cy="498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7479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767EE82-9E6B-59CA-06F0-F59DD74362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9048517"/>
              </p:ext>
            </p:extLst>
          </p:nvPr>
        </p:nvGraphicFramePr>
        <p:xfrm>
          <a:off x="2202769" y="1491343"/>
          <a:ext cx="10457316" cy="51271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5CAA1895-6DA9-9006-EE08-D0AD25BB07F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68274"/>
          <a:stretch/>
        </p:blipFill>
        <p:spPr>
          <a:xfrm>
            <a:off x="203248" y="55319"/>
            <a:ext cx="2092458" cy="19318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77764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CAA1895-6DA9-9006-EE08-D0AD25BB07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8274"/>
          <a:stretch/>
        </p:blipFill>
        <p:spPr>
          <a:xfrm>
            <a:off x="203248" y="55319"/>
            <a:ext cx="2092458" cy="19318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D049C0E1-04CA-3C42-0EC8-C5A1D503A0A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504418"/>
              </p:ext>
            </p:extLst>
          </p:nvPr>
        </p:nvGraphicFramePr>
        <p:xfrm>
          <a:off x="1081541" y="2285999"/>
          <a:ext cx="10098088" cy="34834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12FD3769-D512-08B2-0C5D-C78D384CEF2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10794" r="75982" b="73016"/>
          <a:stretch/>
        </p:blipFill>
        <p:spPr>
          <a:xfrm>
            <a:off x="5608366" y="3212920"/>
            <a:ext cx="4297635" cy="1629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1746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394DC-E73D-469F-B6E6-A29B37351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7666" y="1366741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Շ</a:t>
            </a:r>
            <a:r>
              <a:rPr lang="hy-AM" sz="4800" dirty="0"/>
              <a:t>Ն</a:t>
            </a:r>
            <a:r>
              <a:rPr lang="en-US" sz="4800" dirty="0"/>
              <a:t>Ո</a:t>
            </a:r>
            <a:r>
              <a:rPr lang="hy-AM" sz="4800" dirty="0"/>
              <a:t>Ր</a:t>
            </a:r>
            <a:r>
              <a:rPr lang="en-US" sz="4800" dirty="0"/>
              <a:t>Հ</a:t>
            </a:r>
            <a:r>
              <a:rPr lang="hy-AM" sz="4800" dirty="0"/>
              <a:t>Ա</a:t>
            </a:r>
            <a:r>
              <a:rPr lang="en-US" sz="4800" dirty="0"/>
              <a:t>Կ</a:t>
            </a:r>
            <a:r>
              <a:rPr lang="hy-AM" sz="4800" dirty="0"/>
              <a:t>Ա</a:t>
            </a:r>
            <a:r>
              <a:rPr lang="en-US" sz="4800" dirty="0"/>
              <a:t>Լ</a:t>
            </a:r>
            <a:r>
              <a:rPr lang="hy-AM" sz="4800" dirty="0"/>
              <a:t>Ո</a:t>
            </a:r>
            <a:r>
              <a:rPr lang="en-US" sz="4800" dirty="0"/>
              <a:t>Ւ</a:t>
            </a:r>
            <a:r>
              <a:rPr lang="hy-AM" sz="4800" dirty="0"/>
              <a:t>Թ</a:t>
            </a:r>
            <a:r>
              <a:rPr lang="en-US" sz="4800" dirty="0"/>
              <a:t>Յ</a:t>
            </a:r>
            <a:r>
              <a:rPr lang="hy-AM" sz="4800" dirty="0"/>
              <a:t>Ո</a:t>
            </a:r>
            <a:r>
              <a:rPr lang="en-US" sz="4800" dirty="0"/>
              <a:t>Ւ</a:t>
            </a:r>
            <a:r>
              <a:rPr lang="hy-AM" sz="4800" dirty="0"/>
              <a:t>Ն</a:t>
            </a:r>
            <a:endParaRPr lang="en-US" sz="4800" dirty="0"/>
          </a:p>
        </p:txBody>
      </p:sp>
      <p:sp>
        <p:nvSpPr>
          <p:cNvPr id="6" name="Smiley Face 5">
            <a:extLst>
              <a:ext uri="{FF2B5EF4-FFF2-40B4-BE49-F238E27FC236}">
                <a16:creationId xmlns:a16="http://schemas.microsoft.com/office/drawing/2014/main" id="{D495EDBC-2698-4B6C-81B0-8C8FFFB52055}"/>
              </a:ext>
            </a:extLst>
          </p:cNvPr>
          <p:cNvSpPr/>
          <p:nvPr/>
        </p:nvSpPr>
        <p:spPr>
          <a:xfrm>
            <a:off x="5007555" y="2555240"/>
            <a:ext cx="1930400" cy="1747520"/>
          </a:xfrm>
          <a:prstGeom prst="smileyFace">
            <a:avLst/>
          </a:prstGeom>
          <a:solidFill>
            <a:srgbClr val="FF00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>
              <a:ln w="22225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A931FF-05CF-4A15-B4CC-49C620D5E4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8274"/>
          <a:stretch/>
        </p:blipFill>
        <p:spPr>
          <a:xfrm>
            <a:off x="638676" y="218606"/>
            <a:ext cx="2092458" cy="19318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083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5C3C9-A4E2-4D8D-92F4-DC5B17B72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0373" y="320956"/>
            <a:ext cx="8149284" cy="140053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ORCID (Open Researcher and Contributor ID)</a:t>
            </a:r>
            <a:br>
              <a:rPr lang="en-US" sz="4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A71EBA-00E3-45F3-9E77-7139250ED2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481" y="1931804"/>
            <a:ext cx="11009038" cy="4605240"/>
          </a:xfrm>
        </p:spPr>
        <p:txBody>
          <a:bodyPr>
            <a:normAutofit fontScale="92500" lnSpcReduction="20000"/>
          </a:bodyPr>
          <a:lstStyle/>
          <a:p>
            <a:pPr marL="0" marR="0"/>
            <a:endParaRPr lang="en-US" sz="3200" b="1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/>
            <a:r>
              <a:rPr lang="en-US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տառաթվային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կոդ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է, </a:t>
            </a:r>
            <a:r>
              <a:rPr lang="en-US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նույնականացնում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է </a:t>
            </a:r>
            <a:r>
              <a:rPr lang="en-US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հետազոտողներին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 </a:t>
            </a:r>
          </a:p>
          <a:p>
            <a:pPr marL="0" marR="0"/>
            <a:r>
              <a:rPr lang="en-US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Նույնականացումը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կազմակերպվում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է </a:t>
            </a:r>
            <a:r>
              <a:rPr lang="en-US" sz="3200" u="sng" dirty="0">
                <a:solidFill>
                  <a:srgbClr val="009CD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2"/>
              </a:rPr>
              <a:t>http://orcid.org/</a:t>
            </a:r>
            <a:r>
              <a:rPr lang="en-US" sz="3200" dirty="0">
                <a:solidFill>
                  <a:srgbClr val="6F707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u="none" strike="noStrike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վեբ</a:t>
            </a:r>
            <a:r>
              <a:rPr lang="en-US" sz="3200" u="none" strike="noStrike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u="none" strike="noStrike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հասցեի</a:t>
            </a:r>
            <a:r>
              <a:rPr lang="en-US" sz="3200" u="none" strike="noStrike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u="none" strike="noStrike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ներքո</a:t>
            </a:r>
            <a:r>
              <a:rPr lang="en-US" sz="3200" u="none" strike="noStrike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u="none" strike="noStrike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գործող</a:t>
            </a:r>
            <a:r>
              <a:rPr lang="en-US" sz="3200" u="none" strike="noStrike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u="none" strike="noStrike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կայքում</a:t>
            </a:r>
            <a:r>
              <a:rPr lang="en-US" sz="3200" u="none" strike="noStrike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</a:p>
          <a:p>
            <a:pPr marL="0" marR="0"/>
            <a:r>
              <a:rPr lang="en-US" sz="3200" dirty="0" err="1">
                <a:latin typeface="Arial" panose="020B0604020202020204" pitchFamily="34" charset="0"/>
                <a:ea typeface="Times New Roman" panose="02020603050405020304" pitchFamily="18" charset="0"/>
              </a:rPr>
              <a:t>կայքը</a:t>
            </a:r>
            <a:r>
              <a:rPr lang="en-US" sz="3200" u="none" strike="noStrike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u="none" strike="noStrike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հետազոտողների</a:t>
            </a:r>
            <a:r>
              <a:rPr lang="en-US" sz="3200" u="none" strike="noStrike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u="none" strike="noStrike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նույնականացման</a:t>
            </a:r>
            <a:r>
              <a:rPr lang="en-US" sz="3200" u="none" strike="noStrike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u="none" strike="noStrike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ռեգիստր</a:t>
            </a:r>
            <a:r>
              <a:rPr lang="en-US" sz="3200" u="none" strike="noStrike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է՝ </a:t>
            </a:r>
            <a:r>
              <a:rPr lang="en-US" sz="3200" u="none" strike="noStrike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ցուցակ</a:t>
            </a:r>
            <a:r>
              <a:rPr lang="en-US" sz="3200" u="none" strike="noStrike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3200" u="none" strike="noStrike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որը</a:t>
            </a:r>
            <a:r>
              <a:rPr lang="en-US" sz="3200" u="none" strike="noStrike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u="none" strike="noStrike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հետազոտական</a:t>
            </a:r>
            <a:r>
              <a:rPr lang="en-US" sz="3200" u="none" strike="noStrike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u="none" strike="noStrike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գործունեությունը</a:t>
            </a:r>
            <a:r>
              <a:rPr lang="en-US" sz="3200" u="none" strike="noStrike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u="none" strike="noStrike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կապում</a:t>
            </a:r>
            <a:r>
              <a:rPr lang="en-US" sz="3200" u="none" strike="noStrike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է </a:t>
            </a:r>
            <a:r>
              <a:rPr lang="en-US" sz="3200" u="none" strike="noStrike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այդ</a:t>
            </a:r>
            <a:r>
              <a:rPr lang="en-US" sz="3200" u="none" strike="noStrike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u="none" strike="noStrike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նույնականացման</a:t>
            </a:r>
            <a:r>
              <a:rPr lang="en-US" sz="3200" u="none" strike="noStrike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u="none" strike="noStrike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հետ</a:t>
            </a:r>
            <a:r>
              <a:rPr lang="en-US" sz="3200" u="none" strike="noStrike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 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/>
            <a:r>
              <a:rPr lang="en-US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այն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նույնականացման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այլ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համակարգերի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հետ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կարելի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է </a:t>
            </a:r>
            <a:r>
              <a:rPr lang="en-US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ինտեգրել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AA1895-6DA9-9006-EE08-D0AD25BB07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8274"/>
          <a:stretch/>
        </p:blipFill>
        <p:spPr>
          <a:xfrm>
            <a:off x="203248" y="55319"/>
            <a:ext cx="2092458" cy="19318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14791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5C3C9-A4E2-4D8D-92F4-DC5B17B72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0373" y="320956"/>
            <a:ext cx="8149284" cy="140053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ORCID- 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ի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հիմնական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նպատակն</a:t>
            </a:r>
            <a:r>
              <a:rPr lang="en-US" sz="4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է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A71EBA-00E3-45F3-9E77-7139250ED2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481" y="1931804"/>
            <a:ext cx="11009038" cy="4605240"/>
          </a:xfrm>
        </p:spPr>
        <p:txBody>
          <a:bodyPr>
            <a:normAutofit/>
          </a:bodyPr>
          <a:lstStyle/>
          <a:p>
            <a:pPr marL="0" marR="0"/>
            <a:endParaRPr lang="en-US" sz="3200" b="1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/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նույնականացնել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միևնույն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անուն-ազգանուններով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հետազոտողներին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,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/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ապահովել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հետևյալ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գործառույթները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</a:p>
          <a:p>
            <a:pPr marL="0" marR="0" indent="0">
              <a:buNone/>
            </a:pP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0" lvl="0">
              <a:buFont typeface="Wingdings" panose="05000000000000000000" pitchFamily="2" charset="2"/>
              <a:buChar char="v"/>
            </a:pP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Չկրկնվող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նույնականացուցիչի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ստեղծում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0" lvl="0">
              <a:buFont typeface="Wingdings" panose="05000000000000000000" pitchFamily="2" charset="2"/>
              <a:buChar char="v"/>
            </a:pP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Հետազոտական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գործունեությանը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վերաբերող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անձնական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օգտահաշվի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վարում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0" lvl="0">
              <a:buFont typeface="Wingdings" panose="05000000000000000000" pitchFamily="2" charset="2"/>
              <a:buChar char="v"/>
            </a:pP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Միջհամակարգային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հաղորդակցման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ծրագրային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ապահովում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AA1895-6DA9-9006-EE08-D0AD25BB07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8274"/>
          <a:stretch/>
        </p:blipFill>
        <p:spPr>
          <a:xfrm>
            <a:off x="203248" y="55319"/>
            <a:ext cx="2092458" cy="19318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73518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5C3C9-A4E2-4D8D-92F4-DC5B17B72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0372" y="320956"/>
            <a:ext cx="9172541" cy="1400530"/>
          </a:xfrm>
        </p:spPr>
        <p:txBody>
          <a:bodyPr>
            <a:normAutofit fontScale="90000"/>
          </a:bodyPr>
          <a:lstStyle/>
          <a:p>
            <a:pPr marL="0" marR="0" algn="ctr"/>
            <a:r>
              <a:rPr lang="en-US" sz="4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ORCID- 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ի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անձնական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օգտահաշիվը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պարունակում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է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հետևյալ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տեղեկատվությունը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A71EBA-00E3-45F3-9E77-7139250ED2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481" y="1931804"/>
            <a:ext cx="11009038" cy="4605240"/>
          </a:xfrm>
        </p:spPr>
        <p:txBody>
          <a:bodyPr>
            <a:normAutofit/>
          </a:bodyPr>
          <a:lstStyle/>
          <a:p>
            <a:pPr marL="0" marR="0"/>
            <a:endParaRPr lang="en-US" sz="3200" b="1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indent="0">
              <a:buNone/>
            </a:pP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buFont typeface="+mj-lt"/>
              <a:buAutoNum type="arabicPeriod"/>
            </a:pPr>
            <a:r>
              <a:rPr lang="en-US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Հետազոտողի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անուն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buFont typeface="+mj-lt"/>
              <a:buAutoNum type="arabicPeriod"/>
            </a:pPr>
            <a:r>
              <a:rPr lang="en-US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Էլփոստի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հասցե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buFont typeface="+mj-lt"/>
              <a:buAutoNum type="arabicPeriod"/>
            </a:pPr>
            <a:r>
              <a:rPr lang="en-US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Կազմակերպություն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buFont typeface="+mj-lt"/>
              <a:buAutoNum type="arabicPeriod"/>
            </a:pPr>
            <a:r>
              <a:rPr lang="en-US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Հետազոտական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գործունեության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ոլորտ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AA1895-6DA9-9006-EE08-D0AD25BB07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8274"/>
          <a:stretch/>
        </p:blipFill>
        <p:spPr>
          <a:xfrm>
            <a:off x="203248" y="55319"/>
            <a:ext cx="2092458" cy="19318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68094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A71EBA-00E3-45F3-9E77-7139250ED2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6538" y="941204"/>
            <a:ext cx="11009038" cy="4605240"/>
          </a:xfrm>
        </p:spPr>
        <p:txBody>
          <a:bodyPr>
            <a:normAutofit fontScale="92500" lnSpcReduction="10000"/>
          </a:bodyPr>
          <a:lstStyle/>
          <a:p>
            <a:pPr marL="0" marR="0"/>
            <a:endParaRPr lang="en-US" sz="3200" b="1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indent="0" algn="ctr">
              <a:buNone/>
            </a:pP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 algn="ctr">
              <a:buNone/>
            </a:pPr>
            <a:r>
              <a:rPr lang="en-US" sz="3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ORCID ID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-ն</a:t>
            </a:r>
            <a:r>
              <a:rPr lang="en-US" sz="3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16- </a:t>
            </a:r>
            <a:r>
              <a:rPr lang="en-US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նիշանոց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թիվ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է, </a:t>
            </a:r>
            <a:r>
              <a:rPr lang="en-US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որը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բացի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0-ից 9 </a:t>
            </a:r>
            <a:r>
              <a:rPr lang="en-US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թվերից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կարող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է </a:t>
            </a:r>
            <a:r>
              <a:rPr lang="en-US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պարունակել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նաև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մեծատառ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X: </a:t>
            </a:r>
          </a:p>
          <a:p>
            <a:pPr marL="0" marR="0" indent="0" algn="ctr">
              <a:buNone/>
            </a:pPr>
            <a:endParaRPr lang="en-US" sz="32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indent="0" algn="ctr">
              <a:buNone/>
            </a:pPr>
            <a:r>
              <a:rPr lang="en-US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Այն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էլեկտրոնային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հասցեի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տեսք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ունի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ինչպես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օրինակ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՝ 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 algn="ctr">
              <a:buNone/>
            </a:pPr>
            <a:r>
              <a:rPr lang="en-US" sz="3200" u="sng" dirty="0">
                <a:solidFill>
                  <a:srgbClr val="009CD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2"/>
              </a:rPr>
              <a:t>http://orcid.org/0000-0002-1825-0097</a:t>
            </a:r>
            <a:br>
              <a:rPr lang="en-US" sz="3200" dirty="0">
                <a:solidFill>
                  <a:srgbClr val="6F707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US" sz="3200" u="sng" dirty="0">
                <a:solidFill>
                  <a:srgbClr val="009CD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3"/>
              </a:rPr>
              <a:t>http://orcid.org/0000-0001-5109-3700</a:t>
            </a:r>
            <a:br>
              <a:rPr lang="en-US" sz="3200" dirty="0">
                <a:solidFill>
                  <a:srgbClr val="6F707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US" sz="3200" u="sng" dirty="0">
                <a:solidFill>
                  <a:srgbClr val="009CD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4"/>
              </a:rPr>
              <a:t>http://orcid.org/0000-0002-1694-233X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AA1895-6DA9-9006-EE08-D0AD25BB07F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68274"/>
          <a:stretch/>
        </p:blipFill>
        <p:spPr>
          <a:xfrm>
            <a:off x="203248" y="55319"/>
            <a:ext cx="2092458" cy="19318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37656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A71EBA-00E3-45F3-9E77-7139250ED2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9285" y="1518147"/>
            <a:ext cx="11009038" cy="4605240"/>
          </a:xfrm>
        </p:spPr>
        <p:txBody>
          <a:bodyPr>
            <a:normAutofit/>
          </a:bodyPr>
          <a:lstStyle/>
          <a:p>
            <a:pPr marL="0" marR="0"/>
            <a:r>
              <a:rPr lang="en-US" sz="1800" u="none" strike="noStrike" dirty="0" err="1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Յուրաքանչյուր</a:t>
            </a:r>
            <a:r>
              <a:rPr lang="en-US" sz="1800" u="none" strike="noStrike" dirty="0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u="none" strike="noStrike" dirty="0" err="1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հետազոտող</a:t>
            </a:r>
            <a:r>
              <a:rPr lang="en-US" sz="1800" u="none" strike="noStrike" dirty="0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u="none" strike="noStrike" dirty="0" err="1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ինքն</a:t>
            </a:r>
            <a:r>
              <a:rPr lang="en-US" sz="1800" u="none" strike="noStrike" dirty="0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 է </a:t>
            </a:r>
            <a:r>
              <a:rPr lang="en-US" sz="1800" u="none" strike="noStrike" dirty="0" err="1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որոշում</a:t>
            </a:r>
            <a:r>
              <a:rPr lang="en-US" sz="1800" u="none" strike="noStrike" dirty="0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u="none" strike="noStrike" dirty="0" err="1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իր</a:t>
            </a:r>
            <a:r>
              <a:rPr lang="en-US" sz="1800" u="none" strike="noStrike" dirty="0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u="none" strike="noStrike" dirty="0" err="1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տվյալների</a:t>
            </a:r>
            <a:r>
              <a:rPr lang="en-US" sz="1800" u="none" strike="noStrike" dirty="0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u="none" strike="noStrike" dirty="0" err="1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գաղտնիության</a:t>
            </a:r>
            <a:r>
              <a:rPr lang="en-US" sz="1800" u="none" strike="noStrike" dirty="0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u="none" strike="noStrike" dirty="0" err="1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չափը</a:t>
            </a:r>
            <a:r>
              <a:rPr lang="en-US" sz="1800" u="none" strike="noStrike" dirty="0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</a:p>
          <a:p>
            <a:pPr marL="0" marR="0"/>
            <a:r>
              <a:rPr lang="en-US" sz="1800" b="1" dirty="0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ORCID-</a:t>
            </a:r>
            <a:r>
              <a:rPr lang="en-US" sz="1800" dirty="0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ը </a:t>
            </a:r>
            <a:r>
              <a:rPr lang="en-US" sz="1800" dirty="0" err="1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հնարավորություն</a:t>
            </a:r>
            <a:r>
              <a:rPr lang="en-US" sz="1800" dirty="0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 է </a:t>
            </a:r>
            <a:r>
              <a:rPr lang="en-US" sz="1800" dirty="0" err="1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տալիս</a:t>
            </a:r>
            <a:r>
              <a:rPr lang="en-US" sz="1800" dirty="0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գաղտնիության</a:t>
            </a:r>
            <a:r>
              <a:rPr lang="en-US" sz="1800" dirty="0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հետևյալ</a:t>
            </a:r>
            <a:r>
              <a:rPr lang="en-US" sz="1800" dirty="0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տարբերակները</a:t>
            </a:r>
            <a:r>
              <a:rPr lang="en-US" sz="1800" dirty="0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AA1895-6DA9-9006-EE08-D0AD25BB07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8274"/>
          <a:stretch/>
        </p:blipFill>
        <p:spPr>
          <a:xfrm>
            <a:off x="203248" y="55319"/>
            <a:ext cx="2092458" cy="19318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3E4D63E-7306-1770-3DEE-562820DDF100}"/>
              </a:ext>
            </a:extLst>
          </p:cNvPr>
          <p:cNvSpPr txBox="1"/>
          <p:nvPr/>
        </p:nvSpPr>
        <p:spPr>
          <a:xfrm>
            <a:off x="3940628" y="439173"/>
            <a:ext cx="47026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ԳԱՂՏՆԻՈՒԹՅՈՒՆ</a:t>
            </a:r>
            <a:endParaRPr lang="en-US" sz="3200" b="1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92EFEDC0-D2B5-629E-3B98-6FEC37D558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286" t="28975" r="22947" b="34921"/>
          <a:stretch/>
        </p:blipFill>
        <p:spPr>
          <a:xfrm>
            <a:off x="979714" y="2726424"/>
            <a:ext cx="10336705" cy="397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0602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A71EBA-00E3-45F3-9E77-7139250ED2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9864" y="2252760"/>
            <a:ext cx="9416144" cy="460524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2400" b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Մուտք</a:t>
            </a:r>
            <a:r>
              <a:rPr lang="en-US" sz="2400" b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գործել</a:t>
            </a:r>
            <a:r>
              <a:rPr lang="en-US" sz="2400" b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համակարգ</a:t>
            </a:r>
            <a:r>
              <a:rPr lang="en-US" sz="2400" b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հետևյալ</a:t>
            </a:r>
            <a:r>
              <a:rPr lang="en-US" sz="2400" b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հղումով</a:t>
            </a:r>
            <a:r>
              <a:rPr lang="en-US" sz="2400" b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՝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r>
              <a:rPr lang="en-US" sz="2400" b="1" u="sng" dirty="0">
                <a:solidFill>
                  <a:srgbClr val="009CD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2"/>
              </a:rPr>
              <a:t>https://orcid.org/</a:t>
            </a:r>
            <a:r>
              <a:rPr lang="en-US" sz="2400" b="1" u="sng" dirty="0">
                <a:solidFill>
                  <a:srgbClr val="009CD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և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մուտք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գործել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For researchers</a:t>
            </a:r>
            <a:r>
              <a:rPr lang="en-US" sz="2400" b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բաժին</a:t>
            </a:r>
            <a:r>
              <a:rPr lang="en-US" sz="2400" b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՝ </a:t>
            </a:r>
            <a:r>
              <a:rPr lang="en-US" sz="2400" b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ընտրելով</a:t>
            </a:r>
            <a:r>
              <a:rPr lang="en-US" sz="2400" b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Register for an ORCID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iD</a:t>
            </a:r>
            <a:r>
              <a:rPr lang="en-US" sz="2400" b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կոճակը</a:t>
            </a:r>
            <a:r>
              <a:rPr lang="en-US" sz="2400" b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endParaRPr lang="en-US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/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AA1895-6DA9-9006-EE08-D0AD25BB07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8274"/>
          <a:stretch/>
        </p:blipFill>
        <p:spPr>
          <a:xfrm>
            <a:off x="203248" y="55319"/>
            <a:ext cx="2092458" cy="19318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3E4D63E-7306-1770-3DEE-562820DDF100}"/>
              </a:ext>
            </a:extLst>
          </p:cNvPr>
          <p:cNvSpPr txBox="1"/>
          <p:nvPr/>
        </p:nvSpPr>
        <p:spPr>
          <a:xfrm>
            <a:off x="2721428" y="693599"/>
            <a:ext cx="7032172" cy="655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Ինչպե՞ս</a:t>
            </a:r>
            <a:r>
              <a:rPr lang="en-US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գրանցվել</a:t>
            </a:r>
            <a:r>
              <a:rPr lang="en-US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ORCID-</a:t>
            </a:r>
            <a:r>
              <a:rPr lang="en-US" sz="36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ում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image001">
            <a:extLst>
              <a:ext uri="{FF2B5EF4-FFF2-40B4-BE49-F238E27FC236}">
                <a16:creationId xmlns:a16="http://schemas.microsoft.com/office/drawing/2014/main" id="{EB2FB93F-A8F2-7022-4629-58A97E8428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48" y="4174721"/>
            <a:ext cx="9958888" cy="24016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10796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A71EBA-00E3-45F3-9E77-7139250ED2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8267" y="1105617"/>
            <a:ext cx="4686622" cy="6183084"/>
          </a:xfrm>
        </p:spPr>
        <p:txBody>
          <a:bodyPr>
            <a:normAutofit/>
          </a:bodyPr>
          <a:lstStyle/>
          <a:p>
            <a:pPr marL="0" marR="0" indent="0">
              <a:spcBef>
                <a:spcPts val="3600"/>
              </a:spcBef>
              <a:buNone/>
            </a:pPr>
            <a:endParaRPr lang="en-US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buNone/>
            </a:pPr>
            <a:r>
              <a:rPr lang="en-US" b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• </a:t>
            </a:r>
            <a:r>
              <a:rPr lang="en-US" b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Անուն</a:t>
            </a:r>
            <a:endParaRPr lang="en-US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buNone/>
            </a:pPr>
            <a:r>
              <a:rPr lang="en-US" b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• </a:t>
            </a:r>
            <a:r>
              <a:rPr lang="en-US" b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Ազգանուն</a:t>
            </a:r>
            <a:endParaRPr lang="en-US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buNone/>
            </a:pPr>
            <a:r>
              <a:rPr lang="en-US" b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• </a:t>
            </a:r>
            <a:r>
              <a:rPr lang="en-US" b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Էլփոստ</a:t>
            </a:r>
            <a:endParaRPr lang="en-US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buNone/>
            </a:pPr>
            <a:r>
              <a:rPr lang="en-US" b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• </a:t>
            </a:r>
            <a:r>
              <a:rPr lang="en-US" b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Նորից</a:t>
            </a:r>
            <a:r>
              <a:rPr lang="en-US" b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b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մուտքագրել</a:t>
            </a:r>
            <a:r>
              <a:rPr lang="en-US" b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b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էլեկտրոնային</a:t>
            </a:r>
            <a:r>
              <a:rPr lang="en-US" b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b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փոստի</a:t>
            </a:r>
            <a:r>
              <a:rPr lang="en-US" b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b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հասցեն</a:t>
            </a:r>
            <a:endParaRPr lang="en-US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buNone/>
            </a:pPr>
            <a:r>
              <a:rPr lang="en-US" b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• </a:t>
            </a:r>
            <a:r>
              <a:rPr lang="en-US" b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Գաղտնաբառ</a:t>
            </a:r>
            <a:endParaRPr lang="en-US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buNone/>
            </a:pPr>
            <a:r>
              <a:rPr lang="en-US" b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• </a:t>
            </a:r>
            <a:r>
              <a:rPr lang="en-US" b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Հաստատել</a:t>
            </a:r>
            <a:r>
              <a:rPr lang="en-US" b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b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գաղտնաբառը</a:t>
            </a:r>
            <a:endParaRPr lang="en-US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buNone/>
            </a:pPr>
            <a:r>
              <a:rPr lang="en-US" b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• </a:t>
            </a:r>
            <a:r>
              <a:rPr lang="en-US" b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Նոր</a:t>
            </a:r>
            <a:r>
              <a:rPr lang="en-US" b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b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աշխատանքների</a:t>
            </a:r>
            <a:r>
              <a:rPr lang="en-US" b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b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համար</a:t>
            </a:r>
            <a:r>
              <a:rPr lang="en-US" b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b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գաղտնիության</a:t>
            </a:r>
            <a:r>
              <a:rPr lang="en-US" b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b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տարբերակը</a:t>
            </a:r>
            <a:r>
              <a:rPr lang="en-US" b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</a:p>
          <a:p>
            <a:pPr marL="0" marR="0" indent="0">
              <a:buNone/>
            </a:pPr>
            <a:endParaRPr lang="en-US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0" lvl="0">
              <a:buFont typeface="Wingdings" panose="05000000000000000000" pitchFamily="2" charset="2"/>
              <a:buChar char="v"/>
            </a:pPr>
            <a:r>
              <a:rPr lang="en-US" b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Հանրային</a:t>
            </a:r>
            <a:endParaRPr lang="en-US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0" lvl="0">
              <a:buFont typeface="Wingdings" panose="05000000000000000000" pitchFamily="2" charset="2"/>
              <a:buChar char="v"/>
            </a:pPr>
            <a:r>
              <a:rPr lang="en-US" b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Սահմանափակ</a:t>
            </a:r>
            <a:endParaRPr lang="en-US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0" lvl="0">
              <a:buFont typeface="Wingdings" panose="05000000000000000000" pitchFamily="2" charset="2"/>
              <a:buChar char="v"/>
            </a:pPr>
            <a:r>
              <a:rPr lang="en-US" b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Անձնական</a:t>
            </a:r>
            <a:endParaRPr lang="en-US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 algn="ctr">
              <a:buNone/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AA1895-6DA9-9006-EE08-D0AD25BB07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8274"/>
          <a:stretch/>
        </p:blipFill>
        <p:spPr>
          <a:xfrm>
            <a:off x="203248" y="55319"/>
            <a:ext cx="2092458" cy="19318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3D96F9C-D615-8917-B246-3BE0EF4E1F72}"/>
              </a:ext>
            </a:extLst>
          </p:cNvPr>
          <p:cNvSpPr txBox="1"/>
          <p:nvPr/>
        </p:nvSpPr>
        <p:spPr>
          <a:xfrm>
            <a:off x="2743200" y="151510"/>
            <a:ext cx="82513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3600"/>
              </a:spcBef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Գրանցվել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համակարգում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՝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լրացնելով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գրանցման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ձևանմուշի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բոլոր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դաշտերը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Picture 7" descr="image002">
            <a:extLst>
              <a:ext uri="{FF2B5EF4-FFF2-40B4-BE49-F238E27FC236}">
                <a16:creationId xmlns:a16="http://schemas.microsoft.com/office/drawing/2014/main" id="{A949FA71-B57E-9938-9F02-57E733A269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450" y="1215364"/>
            <a:ext cx="5924550" cy="56426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63089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1445</TotalTime>
  <Words>827</Words>
  <Application>Microsoft Office PowerPoint</Application>
  <PresentationFormat>Widescreen</PresentationFormat>
  <Paragraphs>99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Calibri</vt:lpstr>
      <vt:lpstr>Century Gothic</vt:lpstr>
      <vt:lpstr>GHEA Grapalat</vt:lpstr>
      <vt:lpstr>Sylfaen</vt:lpstr>
      <vt:lpstr>Times New Roman</vt:lpstr>
      <vt:lpstr>Wingdings</vt:lpstr>
      <vt:lpstr>Wingdings 3</vt:lpstr>
      <vt:lpstr>Ion</vt:lpstr>
      <vt:lpstr>     ՀՀ ԳԻՏՈՒԹՅՈՒՆՆԵՐԻ ԱԶԳԱՅԻՆ ԱԿԱԴԵՄԻԱ ԳԻՏԱԿՐԹԱԿԱՆ ՄԻՋԱԶԳԱՅԻՆ ԿԵՆՏՐՈՆ  ԻՆՉՊԵ՞Ս ԳՐԱՆՑՎԵԼ ORCID-ՈՒՄ      </vt:lpstr>
      <vt:lpstr>PowerPoint Presentation</vt:lpstr>
      <vt:lpstr>ORCID (Open Researcher and Contributor ID) </vt:lpstr>
      <vt:lpstr>ORCID- ի հիմնական նպատակն է</vt:lpstr>
      <vt:lpstr>ORCID- ի անձնական օգտահաշիվը պարունակում է հետևյալ տեղեկատվությունը.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ՇՆՈՐՀԱԿԱԼՈՒԹՅՈՒՆ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ՀՀ ԳԻՏՈՒԹՅՈՒՆՆԵՐԻ ԱԶԳԱՅԻՆ ԱԿԱԴԵՄԻԱ ՄԻՋԱԶԳԱՅԻՆ ԳԻՏԱԿՐԹԱԿԱՆ ԿԵՆՏՐՈՆ ԼԵԶՎԱԲԱՆՈՒԹՅԱՆ ԱՄԲԻՈՆ     ՕԴԵՍԱՅԻ ՄԵՍՐՈՊ ՄԱՇՏՈՑԻ ԱՆՎԱՆ ԿԻՐԱԿՆՕՐՅԱ ԴՊՐՈՑՈՒՄ ԿՐԹԱԿԱՆ ԾՐԱԳՐԵՐԻ ՄՇԱԿՈՒՄ ԵՎ ՈՒՍՈՒՑԻՉՆԵՐԻ ՎԵՐԱՊԱՏՐԱՍՏՈՒՄ </dc:title>
  <dc:creator>meri.sargssyan@gmail.com</dc:creator>
  <cp:lastModifiedBy>meris</cp:lastModifiedBy>
  <cp:revision>345</cp:revision>
  <dcterms:created xsi:type="dcterms:W3CDTF">2020-07-19T21:20:01Z</dcterms:created>
  <dcterms:modified xsi:type="dcterms:W3CDTF">2023-02-15T03:57:36Z</dcterms:modified>
</cp:coreProperties>
</file>