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1"/>
  </p:sldMasterIdLst>
  <p:sldIdLst>
    <p:sldId id="256" r:id="rId2"/>
    <p:sldId id="374" r:id="rId3"/>
    <p:sldId id="402" r:id="rId4"/>
    <p:sldId id="403" r:id="rId5"/>
    <p:sldId id="404" r:id="rId6"/>
    <p:sldId id="405" r:id="rId7"/>
    <p:sldId id="406" r:id="rId8"/>
    <p:sldId id="407" r:id="rId9"/>
    <p:sldId id="408" r:id="rId10"/>
    <p:sldId id="409" r:id="rId11"/>
    <p:sldId id="410" r:id="rId12"/>
    <p:sldId id="30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42" autoAdjust="0"/>
  </p:normalViewPr>
  <p:slideViewPr>
    <p:cSldViewPr snapToGrid="0">
      <p:cViewPr varScale="1">
        <p:scale>
          <a:sx n="59" d="100"/>
          <a:sy n="59" d="100"/>
        </p:scale>
        <p:origin x="94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5615FE-408C-4187-93A7-3AB9EC2B955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D5F7EF-C521-4EB3-A9C3-C495741E31A9}">
      <dgm:prSet phldrT="[Text]"/>
      <dgm:spPr/>
      <dgm:t>
        <a:bodyPr/>
        <a:lstStyle/>
        <a:p>
          <a:r>
            <a:rPr lang="en-US" dirty="0" err="1"/>
            <a:t>Ակադեմիական</a:t>
          </a:r>
          <a:r>
            <a:rPr lang="en-US" dirty="0"/>
            <a:t> </a:t>
          </a:r>
          <a:r>
            <a:rPr lang="en-US" dirty="0" err="1"/>
            <a:t>տվյալների</a:t>
          </a:r>
          <a:r>
            <a:rPr lang="en-US" dirty="0"/>
            <a:t> </a:t>
          </a:r>
          <a:r>
            <a:rPr lang="en-US" dirty="0" err="1"/>
            <a:t>բազաներ</a:t>
          </a:r>
          <a:endParaRPr lang="en-US" dirty="0"/>
        </a:p>
      </dgm:t>
    </dgm:pt>
    <dgm:pt modelId="{C2476F08-689C-4E9C-8BFA-592C0C414A6A}" type="parTrans" cxnId="{22D7FC18-71E9-4B32-8611-28E5D67D0FD6}">
      <dgm:prSet/>
      <dgm:spPr/>
      <dgm:t>
        <a:bodyPr/>
        <a:lstStyle/>
        <a:p>
          <a:endParaRPr lang="en-US"/>
        </a:p>
      </dgm:t>
    </dgm:pt>
    <dgm:pt modelId="{481E6D50-DED6-47DF-8440-A89AC95A0A23}" type="sibTrans" cxnId="{22D7FC18-71E9-4B32-8611-28E5D67D0FD6}">
      <dgm:prSet/>
      <dgm:spPr/>
      <dgm:t>
        <a:bodyPr/>
        <a:lstStyle/>
        <a:p>
          <a:endParaRPr lang="en-US"/>
        </a:p>
      </dgm:t>
    </dgm:pt>
    <dgm:pt modelId="{27477F74-42AF-4660-9EE7-6C2BC272E2A8}">
      <dgm:prSet/>
      <dgm:spPr/>
      <dgm:t>
        <a:bodyPr/>
        <a:lstStyle/>
        <a:p>
          <a:r>
            <a:rPr lang="en-US" b="1"/>
            <a:t>Scopus</a:t>
          </a:r>
          <a:endParaRPr lang="en-US"/>
        </a:p>
      </dgm:t>
    </dgm:pt>
    <dgm:pt modelId="{80C30891-0AA9-451F-84E5-93C8734D5C01}" type="parTrans" cxnId="{59F2A249-3B51-4C76-977E-9C81348F37B0}">
      <dgm:prSet/>
      <dgm:spPr/>
      <dgm:t>
        <a:bodyPr/>
        <a:lstStyle/>
        <a:p>
          <a:endParaRPr lang="en-US"/>
        </a:p>
      </dgm:t>
    </dgm:pt>
    <dgm:pt modelId="{0298A506-2CFE-4831-8617-518A235E093A}" type="sibTrans" cxnId="{59F2A249-3B51-4C76-977E-9C81348F37B0}">
      <dgm:prSet/>
      <dgm:spPr/>
      <dgm:t>
        <a:bodyPr/>
        <a:lstStyle/>
        <a:p>
          <a:endParaRPr lang="en-US"/>
        </a:p>
      </dgm:t>
    </dgm:pt>
    <dgm:pt modelId="{37D8E542-FC02-48B8-BD96-24A43D7C4FBF}" type="pres">
      <dgm:prSet presAssocID="{9D5615FE-408C-4187-93A7-3AB9EC2B955F}" presName="Name0" presStyleCnt="0">
        <dgm:presLayoutVars>
          <dgm:dir/>
          <dgm:animLvl val="lvl"/>
          <dgm:resizeHandles/>
        </dgm:presLayoutVars>
      </dgm:prSet>
      <dgm:spPr/>
    </dgm:pt>
    <dgm:pt modelId="{BA682B24-7CFB-4275-9220-DAA09A354192}" type="pres">
      <dgm:prSet presAssocID="{57D5F7EF-C521-4EB3-A9C3-C495741E31A9}" presName="linNode" presStyleCnt="0"/>
      <dgm:spPr/>
    </dgm:pt>
    <dgm:pt modelId="{EC98C664-DCBE-4F11-A89F-56280C867741}" type="pres">
      <dgm:prSet presAssocID="{57D5F7EF-C521-4EB3-A9C3-C495741E31A9}" presName="parentShp" presStyleLbl="node1" presStyleIdx="0" presStyleCnt="1" custScaleX="121827">
        <dgm:presLayoutVars>
          <dgm:bulletEnabled val="1"/>
        </dgm:presLayoutVars>
      </dgm:prSet>
      <dgm:spPr/>
    </dgm:pt>
    <dgm:pt modelId="{9B2CBDEE-C2CC-4850-8C69-CF8C24169B91}" type="pres">
      <dgm:prSet presAssocID="{57D5F7EF-C521-4EB3-A9C3-C495741E31A9}" presName="childShp" presStyleLbl="bgAccFollowNode1" presStyleIdx="0" presStyleCnt="1" custLinFactNeighborX="-182">
        <dgm:presLayoutVars>
          <dgm:bulletEnabled val="1"/>
        </dgm:presLayoutVars>
      </dgm:prSet>
      <dgm:spPr/>
    </dgm:pt>
  </dgm:ptLst>
  <dgm:cxnLst>
    <dgm:cxn modelId="{553D6801-EE29-4E52-AA39-A85E1D03D3D3}" type="presOf" srcId="{57D5F7EF-C521-4EB3-A9C3-C495741E31A9}" destId="{EC98C664-DCBE-4F11-A89F-56280C867741}" srcOrd="0" destOrd="0" presId="urn:microsoft.com/office/officeart/2005/8/layout/vList6"/>
    <dgm:cxn modelId="{22D7FC18-71E9-4B32-8611-28E5D67D0FD6}" srcId="{9D5615FE-408C-4187-93A7-3AB9EC2B955F}" destId="{57D5F7EF-C521-4EB3-A9C3-C495741E31A9}" srcOrd="0" destOrd="0" parTransId="{C2476F08-689C-4E9C-8BFA-592C0C414A6A}" sibTransId="{481E6D50-DED6-47DF-8440-A89AC95A0A23}"/>
    <dgm:cxn modelId="{8AFCAA2E-A796-419F-8518-C296BEA51F32}" type="presOf" srcId="{27477F74-42AF-4660-9EE7-6C2BC272E2A8}" destId="{9B2CBDEE-C2CC-4850-8C69-CF8C24169B91}" srcOrd="0" destOrd="0" presId="urn:microsoft.com/office/officeart/2005/8/layout/vList6"/>
    <dgm:cxn modelId="{59F2A249-3B51-4C76-977E-9C81348F37B0}" srcId="{57D5F7EF-C521-4EB3-A9C3-C495741E31A9}" destId="{27477F74-42AF-4660-9EE7-6C2BC272E2A8}" srcOrd="0" destOrd="0" parTransId="{80C30891-0AA9-451F-84E5-93C8734D5C01}" sibTransId="{0298A506-2CFE-4831-8617-518A235E093A}"/>
    <dgm:cxn modelId="{2A0AAD95-950A-4FA1-AD9C-4700EB932F53}" type="presOf" srcId="{9D5615FE-408C-4187-93A7-3AB9EC2B955F}" destId="{37D8E542-FC02-48B8-BD96-24A43D7C4FBF}" srcOrd="0" destOrd="0" presId="urn:microsoft.com/office/officeart/2005/8/layout/vList6"/>
    <dgm:cxn modelId="{36C04F28-48BA-4D8F-8ECB-0D44C6930F9F}" type="presParOf" srcId="{37D8E542-FC02-48B8-BD96-24A43D7C4FBF}" destId="{BA682B24-7CFB-4275-9220-DAA09A354192}" srcOrd="0" destOrd="0" presId="urn:microsoft.com/office/officeart/2005/8/layout/vList6"/>
    <dgm:cxn modelId="{C8BE3517-7B14-496E-8FFE-8FE753946DB2}" type="presParOf" srcId="{BA682B24-7CFB-4275-9220-DAA09A354192}" destId="{EC98C664-DCBE-4F11-A89F-56280C867741}" srcOrd="0" destOrd="0" presId="urn:microsoft.com/office/officeart/2005/8/layout/vList6"/>
    <dgm:cxn modelId="{CB0EA353-8E50-425A-9DB1-0672F8D26756}" type="presParOf" srcId="{BA682B24-7CFB-4275-9220-DAA09A354192}" destId="{9B2CBDEE-C2CC-4850-8C69-CF8C24169B9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A37F0D-07A0-49A1-87C7-BF3B79468B7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B7A487-55E3-4D82-9A45-FECE5F4FC55C}" type="pres">
      <dgm:prSet presAssocID="{6BA37F0D-07A0-49A1-87C7-BF3B79468B71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D9A441F-56DF-4B06-9AC8-C9AA997D79E2}" type="presOf" srcId="{6BA37F0D-07A0-49A1-87C7-BF3B79468B71}" destId="{51B7A487-55E3-4D82-9A45-FECE5F4FC55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F5EE29-CEF0-4F5F-8187-9F05B0D1554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F5EFE1-17B6-487A-A83C-8AEC3F1616D3}" type="pres">
      <dgm:prSet presAssocID="{F1F5EE29-CEF0-4F5F-8187-9F05B0D1554F}" presName="Name0" presStyleCnt="0">
        <dgm:presLayoutVars>
          <dgm:chMax val="7"/>
          <dgm:chPref val="7"/>
          <dgm:dir/>
        </dgm:presLayoutVars>
      </dgm:prSet>
      <dgm:spPr/>
    </dgm:pt>
    <dgm:pt modelId="{2B6753AD-8DF2-4160-83E5-B604C05D24E8}" type="pres">
      <dgm:prSet presAssocID="{F1F5EE29-CEF0-4F5F-8187-9F05B0D1554F}" presName="Name1" presStyleCnt="0"/>
      <dgm:spPr/>
    </dgm:pt>
    <dgm:pt modelId="{1F18BBC5-0012-41E7-84B5-CAAAC1C6B434}" type="pres">
      <dgm:prSet presAssocID="{F1F5EE29-CEF0-4F5F-8187-9F05B0D1554F}" presName="cycle" presStyleCnt="0"/>
      <dgm:spPr/>
    </dgm:pt>
    <dgm:pt modelId="{06DD0AFE-3195-47AA-A825-69CF9CB42404}" type="pres">
      <dgm:prSet presAssocID="{F1F5EE29-CEF0-4F5F-8187-9F05B0D1554F}" presName="srcNode" presStyleLbl="node1" presStyleIdx="0" presStyleCnt="0"/>
      <dgm:spPr/>
    </dgm:pt>
    <dgm:pt modelId="{5FD90E14-D5DD-43E8-B632-DDB6F7ED6BDB}" type="pres">
      <dgm:prSet presAssocID="{F1F5EE29-CEF0-4F5F-8187-9F05B0D1554F}" presName="conn" presStyleLbl="parChTrans1D2" presStyleIdx="0" presStyleCnt="1"/>
      <dgm:spPr/>
    </dgm:pt>
    <dgm:pt modelId="{0CD28341-0EAE-456E-8968-7EC22B13C47A}" type="pres">
      <dgm:prSet presAssocID="{F1F5EE29-CEF0-4F5F-8187-9F05B0D1554F}" presName="extraNode" presStyleLbl="node1" presStyleIdx="0" presStyleCnt="0"/>
      <dgm:spPr/>
    </dgm:pt>
    <dgm:pt modelId="{29CC4B28-7997-43C7-9034-89C6C8644342}" type="pres">
      <dgm:prSet presAssocID="{F1F5EE29-CEF0-4F5F-8187-9F05B0D1554F}" presName="dstNode" presStyleLbl="node1" presStyleIdx="0" presStyleCnt="0"/>
      <dgm:spPr/>
    </dgm:pt>
  </dgm:ptLst>
  <dgm:cxnLst>
    <dgm:cxn modelId="{ADEFDB85-3E12-4FD9-9054-957518394C37}" type="presOf" srcId="{F1F5EE29-CEF0-4F5F-8187-9F05B0D1554F}" destId="{14F5EFE1-17B6-487A-A83C-8AEC3F1616D3}" srcOrd="0" destOrd="0" presId="urn:microsoft.com/office/officeart/2008/layout/VerticalCurvedList"/>
    <dgm:cxn modelId="{92701F75-D87D-4982-A725-B7A9436F0333}" type="presParOf" srcId="{14F5EFE1-17B6-487A-A83C-8AEC3F1616D3}" destId="{2B6753AD-8DF2-4160-83E5-B604C05D24E8}" srcOrd="0" destOrd="0" presId="urn:microsoft.com/office/officeart/2008/layout/VerticalCurvedList"/>
    <dgm:cxn modelId="{CA3D1570-5C2C-4DAA-8D3E-4A3361C482BC}" type="presParOf" srcId="{2B6753AD-8DF2-4160-83E5-B604C05D24E8}" destId="{1F18BBC5-0012-41E7-84B5-CAAAC1C6B434}" srcOrd="0" destOrd="0" presId="urn:microsoft.com/office/officeart/2008/layout/VerticalCurvedList"/>
    <dgm:cxn modelId="{C3907E07-8F90-4411-8991-C65EB5462ECA}" type="presParOf" srcId="{1F18BBC5-0012-41E7-84B5-CAAAC1C6B434}" destId="{06DD0AFE-3195-47AA-A825-69CF9CB42404}" srcOrd="0" destOrd="0" presId="urn:microsoft.com/office/officeart/2008/layout/VerticalCurvedList"/>
    <dgm:cxn modelId="{4A77315F-FDB8-477A-918E-C409D95D7C65}" type="presParOf" srcId="{1F18BBC5-0012-41E7-84B5-CAAAC1C6B434}" destId="{5FD90E14-D5DD-43E8-B632-DDB6F7ED6BDB}" srcOrd="1" destOrd="0" presId="urn:microsoft.com/office/officeart/2008/layout/VerticalCurvedList"/>
    <dgm:cxn modelId="{E8278616-746C-4AA2-B927-86A040B8470F}" type="presParOf" srcId="{1F18BBC5-0012-41E7-84B5-CAAAC1C6B434}" destId="{0CD28341-0EAE-456E-8968-7EC22B13C47A}" srcOrd="2" destOrd="0" presId="urn:microsoft.com/office/officeart/2008/layout/VerticalCurvedList"/>
    <dgm:cxn modelId="{97BE1709-55DE-4585-B173-A33463C4604B}" type="presParOf" srcId="{1F18BBC5-0012-41E7-84B5-CAAAC1C6B434}" destId="{29CC4B28-7997-43C7-9034-89C6C8644342}" srcOrd="3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A37F0D-07A0-49A1-87C7-BF3B79468B7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B7A487-55E3-4D82-9A45-FECE5F4FC55C}" type="pres">
      <dgm:prSet presAssocID="{6BA37F0D-07A0-49A1-87C7-BF3B79468B71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D9A441F-56DF-4B06-9AC8-C9AA997D79E2}" type="presOf" srcId="{6BA37F0D-07A0-49A1-87C7-BF3B79468B71}" destId="{51B7A487-55E3-4D82-9A45-FECE5F4FC55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F5EE29-CEF0-4F5F-8187-9F05B0D1554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F59658-8ED7-43D9-9070-AF9FBDB111BB}">
      <dgm:prSet/>
      <dgm:spPr/>
      <dgm:t>
        <a:bodyPr/>
        <a:lstStyle/>
        <a:p>
          <a:r>
            <a:rPr lang="en-US" dirty="0" err="1"/>
            <a:t>Հեղինակների</a:t>
          </a:r>
          <a:r>
            <a:rPr lang="en-US" dirty="0"/>
            <a:t> </a:t>
          </a:r>
          <a:r>
            <a:rPr lang="en-US" dirty="0" err="1"/>
            <a:t>նույնականացման</a:t>
          </a:r>
          <a:r>
            <a:rPr lang="en-US" dirty="0"/>
            <a:t>  և </a:t>
          </a:r>
          <a:r>
            <a:rPr lang="en-US" dirty="0" err="1"/>
            <a:t>հղումներին</a:t>
          </a:r>
          <a:r>
            <a:rPr lang="en-US" dirty="0"/>
            <a:t> </a:t>
          </a:r>
          <a:r>
            <a:rPr lang="en-US" dirty="0" err="1"/>
            <a:t>հետևելու</a:t>
          </a:r>
          <a:r>
            <a:rPr lang="en-US" dirty="0"/>
            <a:t> </a:t>
          </a:r>
          <a:r>
            <a:rPr lang="en-US" dirty="0" err="1"/>
            <a:t>գործիքները</a:t>
          </a:r>
          <a:r>
            <a:rPr lang="en-US" dirty="0"/>
            <a:t> (Author Identifier and the Citation Tracker) ի </a:t>
          </a:r>
          <a:r>
            <a:rPr lang="en-US" dirty="0" err="1"/>
            <a:t>հայտ</a:t>
          </a:r>
          <a:r>
            <a:rPr lang="en-US" dirty="0"/>
            <a:t> </a:t>
          </a:r>
          <a:r>
            <a:rPr lang="en-US" dirty="0" err="1"/>
            <a:t>են</a:t>
          </a:r>
          <a:r>
            <a:rPr lang="en-US" dirty="0"/>
            <a:t> </a:t>
          </a:r>
          <a:r>
            <a:rPr lang="en-US" dirty="0" err="1"/>
            <a:t>բերում</a:t>
          </a:r>
          <a:r>
            <a:rPr lang="en-US" dirty="0"/>
            <a:t> </a:t>
          </a:r>
          <a:r>
            <a:rPr lang="en-US" dirty="0" err="1"/>
            <a:t>ցանկացած</a:t>
          </a:r>
          <a:r>
            <a:rPr lang="en-US" dirty="0"/>
            <a:t> </a:t>
          </a:r>
          <a:r>
            <a:rPr lang="en-US" dirty="0" err="1"/>
            <a:t>ոլորտի</a:t>
          </a:r>
          <a:r>
            <a:rPr lang="en-US" dirty="0"/>
            <a:t> </a:t>
          </a:r>
          <a:r>
            <a:rPr lang="en-US" dirty="0" err="1"/>
            <a:t>հետազոտողին</a:t>
          </a:r>
          <a:r>
            <a:rPr lang="en-US" dirty="0"/>
            <a:t>, </a:t>
          </a:r>
          <a:r>
            <a:rPr lang="en-US" dirty="0" err="1"/>
            <a:t>գտնում</a:t>
          </a:r>
          <a:r>
            <a:rPr lang="en-US" dirty="0"/>
            <a:t> </a:t>
          </a:r>
          <a:r>
            <a:rPr lang="en-US" dirty="0" err="1"/>
            <a:t>են</a:t>
          </a:r>
          <a:r>
            <a:rPr lang="en-US" dirty="0"/>
            <a:t> </a:t>
          </a:r>
          <a:r>
            <a:rPr lang="en-US" dirty="0" err="1"/>
            <a:t>նրանց</a:t>
          </a:r>
          <a:r>
            <a:rPr lang="en-US" dirty="0"/>
            <a:t> </a:t>
          </a:r>
          <a:r>
            <a:rPr lang="en-US" dirty="0" err="1"/>
            <a:t>համապատասխան</a:t>
          </a:r>
          <a:r>
            <a:rPr lang="en-US" dirty="0"/>
            <a:t> </a:t>
          </a:r>
          <a:r>
            <a:rPr lang="en-US" dirty="0" err="1"/>
            <a:t>աշխատանքները</a:t>
          </a:r>
          <a:r>
            <a:rPr lang="en-US" dirty="0"/>
            <a:t>, </a:t>
          </a:r>
          <a:r>
            <a:rPr lang="en-US" dirty="0" err="1"/>
            <a:t>գնահատում</a:t>
          </a:r>
          <a:r>
            <a:rPr lang="en-US" dirty="0"/>
            <a:t> </a:t>
          </a:r>
          <a:r>
            <a:rPr lang="en-US" dirty="0" err="1"/>
            <a:t>նրանց</a:t>
          </a:r>
          <a:r>
            <a:rPr lang="en-US" dirty="0"/>
            <a:t> </a:t>
          </a:r>
          <a:r>
            <a:rPr lang="en-US" dirty="0" err="1"/>
            <a:t>գիտական</a:t>
          </a:r>
          <a:r>
            <a:rPr lang="en-US" dirty="0"/>
            <a:t> </a:t>
          </a:r>
          <a:r>
            <a:rPr lang="en-US" dirty="0" err="1"/>
            <a:t>վաստակը</a:t>
          </a:r>
          <a:r>
            <a:rPr lang="en-US" dirty="0"/>
            <a:t>: </a:t>
          </a:r>
        </a:p>
      </dgm:t>
    </dgm:pt>
    <dgm:pt modelId="{458AF6BE-BD7C-4A74-897D-84535232C54A}" type="parTrans" cxnId="{AE674AE5-4502-4A1E-91AD-70A6C0CC66AA}">
      <dgm:prSet/>
      <dgm:spPr/>
      <dgm:t>
        <a:bodyPr/>
        <a:lstStyle/>
        <a:p>
          <a:endParaRPr lang="en-US"/>
        </a:p>
      </dgm:t>
    </dgm:pt>
    <dgm:pt modelId="{7C257801-C4B0-4C90-BA03-72F6D01B5B04}" type="sibTrans" cxnId="{AE674AE5-4502-4A1E-91AD-70A6C0CC66AA}">
      <dgm:prSet/>
      <dgm:spPr/>
      <dgm:t>
        <a:bodyPr/>
        <a:lstStyle/>
        <a:p>
          <a:endParaRPr lang="en-US"/>
        </a:p>
      </dgm:t>
    </dgm:pt>
    <dgm:pt modelId="{14F5EFE1-17B6-487A-A83C-8AEC3F1616D3}" type="pres">
      <dgm:prSet presAssocID="{F1F5EE29-CEF0-4F5F-8187-9F05B0D1554F}" presName="Name0" presStyleCnt="0">
        <dgm:presLayoutVars>
          <dgm:chMax val="7"/>
          <dgm:chPref val="7"/>
          <dgm:dir/>
        </dgm:presLayoutVars>
      </dgm:prSet>
      <dgm:spPr/>
    </dgm:pt>
    <dgm:pt modelId="{2B6753AD-8DF2-4160-83E5-B604C05D24E8}" type="pres">
      <dgm:prSet presAssocID="{F1F5EE29-CEF0-4F5F-8187-9F05B0D1554F}" presName="Name1" presStyleCnt="0"/>
      <dgm:spPr/>
    </dgm:pt>
    <dgm:pt modelId="{1F18BBC5-0012-41E7-84B5-CAAAC1C6B434}" type="pres">
      <dgm:prSet presAssocID="{F1F5EE29-CEF0-4F5F-8187-9F05B0D1554F}" presName="cycle" presStyleCnt="0"/>
      <dgm:spPr/>
    </dgm:pt>
    <dgm:pt modelId="{06DD0AFE-3195-47AA-A825-69CF9CB42404}" type="pres">
      <dgm:prSet presAssocID="{F1F5EE29-CEF0-4F5F-8187-9F05B0D1554F}" presName="srcNode" presStyleLbl="node1" presStyleIdx="0" presStyleCnt="1"/>
      <dgm:spPr/>
    </dgm:pt>
    <dgm:pt modelId="{5FD90E14-D5DD-43E8-B632-DDB6F7ED6BDB}" type="pres">
      <dgm:prSet presAssocID="{F1F5EE29-CEF0-4F5F-8187-9F05B0D1554F}" presName="conn" presStyleLbl="parChTrans1D2" presStyleIdx="0" presStyleCnt="1"/>
      <dgm:spPr/>
    </dgm:pt>
    <dgm:pt modelId="{0CD28341-0EAE-456E-8968-7EC22B13C47A}" type="pres">
      <dgm:prSet presAssocID="{F1F5EE29-CEF0-4F5F-8187-9F05B0D1554F}" presName="extraNode" presStyleLbl="node1" presStyleIdx="0" presStyleCnt="1"/>
      <dgm:spPr/>
    </dgm:pt>
    <dgm:pt modelId="{29CC4B28-7997-43C7-9034-89C6C8644342}" type="pres">
      <dgm:prSet presAssocID="{F1F5EE29-CEF0-4F5F-8187-9F05B0D1554F}" presName="dstNode" presStyleLbl="node1" presStyleIdx="0" presStyleCnt="1"/>
      <dgm:spPr/>
    </dgm:pt>
    <dgm:pt modelId="{00239270-2C08-4919-9419-1DC2F253B4F1}" type="pres">
      <dgm:prSet presAssocID="{53F59658-8ED7-43D9-9070-AF9FBDB111BB}" presName="text_1" presStyleLbl="node1" presStyleIdx="0" presStyleCnt="1">
        <dgm:presLayoutVars>
          <dgm:bulletEnabled val="1"/>
        </dgm:presLayoutVars>
      </dgm:prSet>
      <dgm:spPr/>
    </dgm:pt>
    <dgm:pt modelId="{CA65B863-A0C4-473A-B67D-AD2E1F181F26}" type="pres">
      <dgm:prSet presAssocID="{53F59658-8ED7-43D9-9070-AF9FBDB111BB}" presName="accent_1" presStyleCnt="0"/>
      <dgm:spPr/>
    </dgm:pt>
    <dgm:pt modelId="{139E1B63-16BB-4199-BE63-5946A04D8F34}" type="pres">
      <dgm:prSet presAssocID="{53F59658-8ED7-43D9-9070-AF9FBDB111BB}" presName="accentRepeatNode" presStyleLbl="solidFgAcc1" presStyleIdx="0" presStyleCnt="1"/>
      <dgm:spPr/>
    </dgm:pt>
  </dgm:ptLst>
  <dgm:cxnLst>
    <dgm:cxn modelId="{ADEFDB85-3E12-4FD9-9054-957518394C37}" type="presOf" srcId="{F1F5EE29-CEF0-4F5F-8187-9F05B0D1554F}" destId="{14F5EFE1-17B6-487A-A83C-8AEC3F1616D3}" srcOrd="0" destOrd="0" presId="urn:microsoft.com/office/officeart/2008/layout/VerticalCurvedList"/>
    <dgm:cxn modelId="{945B87BB-986A-4C9A-8E8B-EFC2AA5803F2}" type="presOf" srcId="{53F59658-8ED7-43D9-9070-AF9FBDB111BB}" destId="{00239270-2C08-4919-9419-1DC2F253B4F1}" srcOrd="0" destOrd="0" presId="urn:microsoft.com/office/officeart/2008/layout/VerticalCurvedList"/>
    <dgm:cxn modelId="{AE674AE5-4502-4A1E-91AD-70A6C0CC66AA}" srcId="{F1F5EE29-CEF0-4F5F-8187-9F05B0D1554F}" destId="{53F59658-8ED7-43D9-9070-AF9FBDB111BB}" srcOrd="0" destOrd="0" parTransId="{458AF6BE-BD7C-4A74-897D-84535232C54A}" sibTransId="{7C257801-C4B0-4C90-BA03-72F6D01B5B04}"/>
    <dgm:cxn modelId="{B18223FA-B99B-4B3E-BBD7-3DB5B1C0F9C7}" type="presOf" srcId="{7C257801-C4B0-4C90-BA03-72F6D01B5B04}" destId="{5FD90E14-D5DD-43E8-B632-DDB6F7ED6BDB}" srcOrd="0" destOrd="0" presId="urn:microsoft.com/office/officeart/2008/layout/VerticalCurvedList"/>
    <dgm:cxn modelId="{92701F75-D87D-4982-A725-B7A9436F0333}" type="presParOf" srcId="{14F5EFE1-17B6-487A-A83C-8AEC3F1616D3}" destId="{2B6753AD-8DF2-4160-83E5-B604C05D24E8}" srcOrd="0" destOrd="0" presId="urn:microsoft.com/office/officeart/2008/layout/VerticalCurvedList"/>
    <dgm:cxn modelId="{CA3D1570-5C2C-4DAA-8D3E-4A3361C482BC}" type="presParOf" srcId="{2B6753AD-8DF2-4160-83E5-B604C05D24E8}" destId="{1F18BBC5-0012-41E7-84B5-CAAAC1C6B434}" srcOrd="0" destOrd="0" presId="urn:microsoft.com/office/officeart/2008/layout/VerticalCurvedList"/>
    <dgm:cxn modelId="{C3907E07-8F90-4411-8991-C65EB5462ECA}" type="presParOf" srcId="{1F18BBC5-0012-41E7-84B5-CAAAC1C6B434}" destId="{06DD0AFE-3195-47AA-A825-69CF9CB42404}" srcOrd="0" destOrd="0" presId="urn:microsoft.com/office/officeart/2008/layout/VerticalCurvedList"/>
    <dgm:cxn modelId="{4A77315F-FDB8-477A-918E-C409D95D7C65}" type="presParOf" srcId="{1F18BBC5-0012-41E7-84B5-CAAAC1C6B434}" destId="{5FD90E14-D5DD-43E8-B632-DDB6F7ED6BDB}" srcOrd="1" destOrd="0" presId="urn:microsoft.com/office/officeart/2008/layout/VerticalCurvedList"/>
    <dgm:cxn modelId="{E8278616-746C-4AA2-B927-86A040B8470F}" type="presParOf" srcId="{1F18BBC5-0012-41E7-84B5-CAAAC1C6B434}" destId="{0CD28341-0EAE-456E-8968-7EC22B13C47A}" srcOrd="2" destOrd="0" presId="urn:microsoft.com/office/officeart/2008/layout/VerticalCurvedList"/>
    <dgm:cxn modelId="{97BE1709-55DE-4585-B173-A33463C4604B}" type="presParOf" srcId="{1F18BBC5-0012-41E7-84B5-CAAAC1C6B434}" destId="{29CC4B28-7997-43C7-9034-89C6C8644342}" srcOrd="3" destOrd="0" presId="urn:microsoft.com/office/officeart/2008/layout/VerticalCurvedList"/>
    <dgm:cxn modelId="{3914565C-EE87-4CF4-8518-F651D8D9B93C}" type="presParOf" srcId="{2B6753AD-8DF2-4160-83E5-B604C05D24E8}" destId="{00239270-2C08-4919-9419-1DC2F253B4F1}" srcOrd="1" destOrd="0" presId="urn:microsoft.com/office/officeart/2008/layout/VerticalCurvedList"/>
    <dgm:cxn modelId="{C348333C-FFC2-441D-B954-E7034BD2DC77}" type="presParOf" srcId="{2B6753AD-8DF2-4160-83E5-B604C05D24E8}" destId="{CA65B863-A0C4-473A-B67D-AD2E1F181F26}" srcOrd="2" destOrd="0" presId="urn:microsoft.com/office/officeart/2008/layout/VerticalCurvedList"/>
    <dgm:cxn modelId="{0D90A022-5DD8-40F3-A347-99A785E49725}" type="presParOf" srcId="{CA65B863-A0C4-473A-B67D-AD2E1F181F26}" destId="{139E1B63-16BB-4199-BE63-5946A04D8F34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A37F0D-07A0-49A1-87C7-BF3B79468B7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B7A487-55E3-4D82-9A45-FECE5F4FC55C}" type="pres">
      <dgm:prSet presAssocID="{6BA37F0D-07A0-49A1-87C7-BF3B79468B71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D9A441F-56DF-4B06-9AC8-C9AA997D79E2}" type="presOf" srcId="{6BA37F0D-07A0-49A1-87C7-BF3B79468B71}" destId="{51B7A487-55E3-4D82-9A45-FECE5F4FC55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1F5EE29-CEF0-4F5F-8187-9F05B0D1554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159DE5-F055-40A6-A818-042E7BAA9C41}">
      <dgm:prSet/>
      <dgm:spPr/>
      <dgm:t>
        <a:bodyPr/>
        <a:lstStyle/>
        <a:p>
          <a:r>
            <a:rPr lang="en-US" dirty="0" err="1"/>
            <a:t>Գիտնականների</a:t>
          </a:r>
          <a:r>
            <a:rPr lang="en-US" dirty="0"/>
            <a:t> </a:t>
          </a:r>
          <a:r>
            <a:rPr lang="en-US" dirty="0" err="1"/>
            <a:t>աշխատանքների</a:t>
          </a:r>
          <a:r>
            <a:rPr lang="en-US" dirty="0"/>
            <a:t> </a:t>
          </a:r>
          <a:r>
            <a:rPr lang="en-US" dirty="0" err="1"/>
            <a:t>գնահատման</a:t>
          </a:r>
          <a:r>
            <a:rPr lang="en-US" dirty="0"/>
            <a:t> </a:t>
          </a:r>
          <a:r>
            <a:rPr lang="en-US" dirty="0" err="1"/>
            <a:t>չափանիշ</a:t>
          </a:r>
          <a:r>
            <a:rPr lang="en-US" dirty="0"/>
            <a:t> է </a:t>
          </a:r>
          <a:r>
            <a:rPr lang="en-US" dirty="0" err="1"/>
            <a:t>ոչ</a:t>
          </a:r>
          <a:r>
            <a:rPr lang="en-US" dirty="0"/>
            <a:t> </a:t>
          </a:r>
          <a:r>
            <a:rPr lang="en-US" dirty="0" err="1"/>
            <a:t>միայն</a:t>
          </a:r>
          <a:r>
            <a:rPr lang="en-US" dirty="0"/>
            <a:t> </a:t>
          </a:r>
          <a:r>
            <a:rPr lang="en-US" dirty="0" err="1"/>
            <a:t>հղումների</a:t>
          </a:r>
          <a:r>
            <a:rPr lang="en-US" dirty="0"/>
            <a:t> </a:t>
          </a:r>
          <a:r>
            <a:rPr lang="en-US" dirty="0" err="1"/>
            <a:t>քանակը</a:t>
          </a:r>
          <a:r>
            <a:rPr lang="en-US" dirty="0"/>
            <a:t>, </a:t>
          </a:r>
          <a:r>
            <a:rPr lang="en-US" dirty="0" err="1"/>
            <a:t>այլև</a:t>
          </a:r>
          <a:r>
            <a:rPr lang="en-US" dirty="0"/>
            <a:t> </a:t>
          </a:r>
          <a:r>
            <a:rPr lang="en-US" dirty="0" err="1"/>
            <a:t>Հիրշի</a:t>
          </a:r>
          <a:r>
            <a:rPr lang="en-US" dirty="0"/>
            <a:t> </a:t>
          </a:r>
          <a:r>
            <a:rPr lang="en-US" dirty="0" err="1"/>
            <a:t>ինդեքսը</a:t>
          </a:r>
          <a:r>
            <a:rPr lang="en-US" dirty="0"/>
            <a:t>, </a:t>
          </a:r>
          <a:r>
            <a:rPr lang="en-US" dirty="0" err="1"/>
            <a:t>որը</a:t>
          </a:r>
          <a:r>
            <a:rPr lang="en-US" dirty="0"/>
            <a:t> 2005 թ-</a:t>
          </a:r>
          <a:r>
            <a:rPr lang="en-US" dirty="0" err="1"/>
            <a:t>ին</a:t>
          </a:r>
          <a:r>
            <a:rPr lang="en-US" dirty="0"/>
            <a:t> </a:t>
          </a:r>
          <a:r>
            <a:rPr lang="en-US" dirty="0" err="1"/>
            <a:t>առաջարկել</a:t>
          </a:r>
          <a:r>
            <a:rPr lang="en-US" dirty="0"/>
            <a:t> է </a:t>
          </a:r>
          <a:r>
            <a:rPr lang="en-US" dirty="0" err="1"/>
            <a:t>ամերիկացի</a:t>
          </a:r>
          <a:r>
            <a:rPr lang="en-US" dirty="0"/>
            <a:t> </a:t>
          </a:r>
          <a:r>
            <a:rPr lang="en-US" dirty="0" err="1"/>
            <a:t>ֆիզիկոս</a:t>
          </a:r>
          <a:r>
            <a:rPr lang="en-US" dirty="0"/>
            <a:t> </a:t>
          </a:r>
          <a:r>
            <a:rPr lang="en-US" dirty="0" err="1"/>
            <a:t>Խորխե</a:t>
          </a:r>
          <a:r>
            <a:rPr lang="en-US" dirty="0"/>
            <a:t> </a:t>
          </a:r>
          <a:r>
            <a:rPr lang="en-US" dirty="0" err="1"/>
            <a:t>Հիրշը</a:t>
          </a:r>
          <a:r>
            <a:rPr lang="en-US" dirty="0"/>
            <a:t>: </a:t>
          </a:r>
        </a:p>
        <a:p>
          <a:endParaRPr lang="en-US" dirty="0"/>
        </a:p>
      </dgm:t>
    </dgm:pt>
    <dgm:pt modelId="{F7B991F9-1D95-48DE-A914-195BA0423F10}" type="parTrans" cxnId="{A5446A7C-0627-489A-A5ED-0F75F993E41E}">
      <dgm:prSet/>
      <dgm:spPr/>
      <dgm:t>
        <a:bodyPr/>
        <a:lstStyle/>
        <a:p>
          <a:endParaRPr lang="en-US"/>
        </a:p>
      </dgm:t>
    </dgm:pt>
    <dgm:pt modelId="{18456C7E-D349-44AB-B1BC-BF786120BC06}" type="sibTrans" cxnId="{A5446A7C-0627-489A-A5ED-0F75F993E41E}">
      <dgm:prSet/>
      <dgm:spPr/>
      <dgm:t>
        <a:bodyPr/>
        <a:lstStyle/>
        <a:p>
          <a:endParaRPr lang="en-US"/>
        </a:p>
      </dgm:t>
    </dgm:pt>
    <dgm:pt modelId="{DD7560D8-A5F6-4760-B065-45058DF430C5}">
      <dgm:prSet/>
      <dgm:spPr/>
      <dgm:t>
        <a:bodyPr/>
        <a:lstStyle/>
        <a:p>
          <a:r>
            <a:rPr lang="en-US"/>
            <a:t>Օրինակ</a:t>
          </a:r>
          <a:r>
            <a:rPr lang="en-US" dirty="0"/>
            <a:t>, </a:t>
          </a:r>
          <a:r>
            <a:rPr lang="en-US" dirty="0" err="1"/>
            <a:t>եթե</a:t>
          </a:r>
          <a:r>
            <a:rPr lang="en-US" dirty="0"/>
            <a:t> h </a:t>
          </a:r>
          <a:r>
            <a:rPr lang="en-US" dirty="0" err="1"/>
            <a:t>ինդեքսը</a:t>
          </a:r>
          <a:r>
            <a:rPr lang="en-US" dirty="0"/>
            <a:t> </a:t>
          </a:r>
          <a:r>
            <a:rPr lang="en-US" dirty="0" err="1"/>
            <a:t>հավասար</a:t>
          </a:r>
          <a:r>
            <a:rPr lang="en-US" dirty="0"/>
            <a:t> է 5-ի, </a:t>
          </a:r>
          <a:r>
            <a:rPr lang="en-US" dirty="0" err="1"/>
            <a:t>նշանակում</a:t>
          </a:r>
          <a:r>
            <a:rPr lang="en-US" dirty="0"/>
            <a:t> է, </a:t>
          </a:r>
          <a:r>
            <a:rPr lang="en-US" dirty="0" err="1"/>
            <a:t>որ</a:t>
          </a:r>
          <a:r>
            <a:rPr lang="en-US" dirty="0"/>
            <a:t>  </a:t>
          </a:r>
          <a:r>
            <a:rPr lang="en-US" dirty="0" err="1"/>
            <a:t>տվյալ</a:t>
          </a:r>
          <a:r>
            <a:rPr lang="en-US" dirty="0"/>
            <a:t> </a:t>
          </a:r>
          <a:r>
            <a:rPr lang="en-US" dirty="0" err="1"/>
            <a:t>հետազոտողի</a:t>
          </a:r>
          <a:r>
            <a:rPr lang="en-US" dirty="0"/>
            <a:t> </a:t>
          </a:r>
          <a:r>
            <a:rPr lang="en-US" dirty="0" err="1"/>
            <a:t>հրատարակած</a:t>
          </a:r>
          <a:r>
            <a:rPr lang="en-US" dirty="0"/>
            <a:t> 5 </a:t>
          </a:r>
          <a:r>
            <a:rPr lang="en-US" dirty="0" err="1"/>
            <a:t>տարբեր</a:t>
          </a:r>
          <a:r>
            <a:rPr lang="en-US" dirty="0"/>
            <a:t> </a:t>
          </a:r>
          <a:r>
            <a:rPr lang="en-US" dirty="0" err="1"/>
            <a:t>աշխատանքներից</a:t>
          </a:r>
          <a:r>
            <a:rPr lang="en-US" dirty="0"/>
            <a:t> </a:t>
          </a:r>
          <a:r>
            <a:rPr lang="en-US" dirty="0" err="1"/>
            <a:t>յուրաքանչյուրը</a:t>
          </a:r>
          <a:r>
            <a:rPr lang="en-US" dirty="0"/>
            <a:t> </a:t>
          </a:r>
          <a:r>
            <a:rPr lang="en-US" dirty="0" err="1"/>
            <a:t>հղվել</a:t>
          </a:r>
          <a:r>
            <a:rPr lang="en-US" dirty="0"/>
            <a:t> է 5 և </a:t>
          </a:r>
          <a:r>
            <a:rPr lang="en-US" dirty="0" err="1"/>
            <a:t>ավելի</a:t>
          </a:r>
          <a:r>
            <a:rPr lang="en-US" dirty="0"/>
            <a:t> </a:t>
          </a:r>
          <a:r>
            <a:rPr lang="en-US" dirty="0" err="1"/>
            <a:t>անգամ</a:t>
          </a:r>
          <a:r>
            <a:rPr lang="en-US" dirty="0"/>
            <a:t>: </a:t>
          </a:r>
        </a:p>
      </dgm:t>
    </dgm:pt>
    <dgm:pt modelId="{4611A7D3-A444-4F4D-8810-C78E857D6E74}" type="parTrans" cxnId="{7EFD1794-1916-4E0B-B491-38DC41A08CD6}">
      <dgm:prSet/>
      <dgm:spPr/>
      <dgm:t>
        <a:bodyPr/>
        <a:lstStyle/>
        <a:p>
          <a:endParaRPr lang="en-US"/>
        </a:p>
      </dgm:t>
    </dgm:pt>
    <dgm:pt modelId="{AB5A5665-DCFE-4E07-B76D-FA5FAAD70859}" type="sibTrans" cxnId="{7EFD1794-1916-4E0B-B491-38DC41A08CD6}">
      <dgm:prSet/>
      <dgm:spPr/>
      <dgm:t>
        <a:bodyPr/>
        <a:lstStyle/>
        <a:p>
          <a:endParaRPr lang="en-US"/>
        </a:p>
      </dgm:t>
    </dgm:pt>
    <dgm:pt modelId="{64CA9075-0414-476A-9151-F0736A25CF0B}">
      <dgm:prSet/>
      <dgm:spPr/>
      <dgm:t>
        <a:bodyPr/>
        <a:lstStyle/>
        <a:p>
          <a:r>
            <a:rPr lang="en-US" dirty="0" err="1"/>
            <a:t>Հիրշի</a:t>
          </a:r>
          <a:r>
            <a:rPr lang="en-US" dirty="0"/>
            <a:t> </a:t>
          </a:r>
          <a:r>
            <a:rPr lang="en-US" dirty="0" err="1"/>
            <a:t>ինդեքսը</a:t>
          </a:r>
          <a:r>
            <a:rPr lang="en-US" dirty="0"/>
            <a:t> </a:t>
          </a:r>
          <a:r>
            <a:rPr lang="en-US" dirty="0" err="1"/>
            <a:t>որոշվում</a:t>
          </a:r>
          <a:r>
            <a:rPr lang="en-US" dirty="0"/>
            <a:t> է` </a:t>
          </a:r>
          <a:r>
            <a:rPr lang="en-US" dirty="0" err="1"/>
            <a:t>հիմնվելով</a:t>
          </a:r>
          <a:r>
            <a:rPr lang="en-US" dirty="0"/>
            <a:t> </a:t>
          </a:r>
          <a:r>
            <a:rPr lang="en-US" dirty="0" err="1"/>
            <a:t>հետազոտողի</a:t>
          </a:r>
          <a:r>
            <a:rPr lang="en-US" dirty="0"/>
            <a:t> </a:t>
          </a:r>
          <a:r>
            <a:rPr lang="en-US" dirty="0" err="1"/>
            <a:t>հրատարակումների</a:t>
          </a:r>
          <a:r>
            <a:rPr lang="en-US" dirty="0"/>
            <a:t> և </a:t>
          </a:r>
          <a:r>
            <a:rPr lang="en-US" dirty="0" err="1"/>
            <a:t>այդ</a:t>
          </a:r>
          <a:r>
            <a:rPr lang="en-US" dirty="0"/>
            <a:t> </a:t>
          </a:r>
          <a:r>
            <a:rPr lang="en-US" dirty="0" err="1"/>
            <a:t>հրատարակումներին</a:t>
          </a:r>
          <a:r>
            <a:rPr lang="en-US" dirty="0"/>
            <a:t> </a:t>
          </a:r>
          <a:r>
            <a:rPr lang="en-US" dirty="0" err="1"/>
            <a:t>արված</a:t>
          </a:r>
          <a:r>
            <a:rPr lang="en-US" dirty="0"/>
            <a:t> </a:t>
          </a:r>
          <a:r>
            <a:rPr lang="en-US" dirty="0" err="1"/>
            <a:t>հղումների</a:t>
          </a:r>
          <a:r>
            <a:rPr lang="en-US" dirty="0"/>
            <a:t> </a:t>
          </a:r>
          <a:r>
            <a:rPr lang="en-US" dirty="0" err="1"/>
            <a:t>թվի</a:t>
          </a:r>
          <a:r>
            <a:rPr lang="en-US" dirty="0"/>
            <a:t> </a:t>
          </a:r>
          <a:r>
            <a:rPr lang="en-US" dirty="0" err="1"/>
            <a:t>վրա</a:t>
          </a:r>
          <a:r>
            <a:rPr lang="en-US" dirty="0"/>
            <a:t>: </a:t>
          </a:r>
        </a:p>
        <a:p>
          <a:endParaRPr lang="en-US" dirty="0"/>
        </a:p>
      </dgm:t>
    </dgm:pt>
    <dgm:pt modelId="{C623248E-41F9-47B6-9E22-0D7BB812DB9F}" type="parTrans" cxnId="{2631CCAB-C9B6-4B69-AB00-2B35D09D2899}">
      <dgm:prSet/>
      <dgm:spPr/>
      <dgm:t>
        <a:bodyPr/>
        <a:lstStyle/>
        <a:p>
          <a:endParaRPr lang="en-US"/>
        </a:p>
      </dgm:t>
    </dgm:pt>
    <dgm:pt modelId="{80C53E0E-B26C-4129-BAB9-11405337EF6B}" type="sibTrans" cxnId="{2631CCAB-C9B6-4B69-AB00-2B35D09D2899}">
      <dgm:prSet/>
      <dgm:spPr/>
      <dgm:t>
        <a:bodyPr/>
        <a:lstStyle/>
        <a:p>
          <a:endParaRPr lang="en-US"/>
        </a:p>
      </dgm:t>
    </dgm:pt>
    <dgm:pt modelId="{407BBB35-3B1D-4708-82E1-34B64BA8493A}" type="pres">
      <dgm:prSet presAssocID="{F1F5EE29-CEF0-4F5F-8187-9F05B0D1554F}" presName="diagram" presStyleCnt="0">
        <dgm:presLayoutVars>
          <dgm:dir/>
          <dgm:resizeHandles val="exact"/>
        </dgm:presLayoutVars>
      </dgm:prSet>
      <dgm:spPr/>
    </dgm:pt>
    <dgm:pt modelId="{DC94EADC-7492-4D08-8FDB-F2394D5E1CCC}" type="pres">
      <dgm:prSet presAssocID="{72159DE5-F055-40A6-A818-042E7BAA9C41}" presName="node" presStyleLbl="node1" presStyleIdx="0" presStyleCnt="3">
        <dgm:presLayoutVars>
          <dgm:bulletEnabled val="1"/>
        </dgm:presLayoutVars>
      </dgm:prSet>
      <dgm:spPr/>
    </dgm:pt>
    <dgm:pt modelId="{FCBDA751-599A-4815-BA48-E7801A34FD8A}" type="pres">
      <dgm:prSet presAssocID="{18456C7E-D349-44AB-B1BC-BF786120BC06}" presName="sibTrans" presStyleCnt="0"/>
      <dgm:spPr/>
    </dgm:pt>
    <dgm:pt modelId="{30A02DF2-10FF-4030-A3F5-5C2B130FB333}" type="pres">
      <dgm:prSet presAssocID="{64CA9075-0414-476A-9151-F0736A25CF0B}" presName="node" presStyleLbl="node1" presStyleIdx="1" presStyleCnt="3">
        <dgm:presLayoutVars>
          <dgm:bulletEnabled val="1"/>
        </dgm:presLayoutVars>
      </dgm:prSet>
      <dgm:spPr/>
    </dgm:pt>
    <dgm:pt modelId="{7E8E4399-AD1E-4C7B-9BFB-BFCCA7E21317}" type="pres">
      <dgm:prSet presAssocID="{80C53E0E-B26C-4129-BAB9-11405337EF6B}" presName="sibTrans" presStyleCnt="0"/>
      <dgm:spPr/>
    </dgm:pt>
    <dgm:pt modelId="{0F23DD78-87B9-4A2C-94F9-E7419EABE2BC}" type="pres">
      <dgm:prSet presAssocID="{DD7560D8-A5F6-4760-B065-45058DF430C5}" presName="node" presStyleLbl="node1" presStyleIdx="2" presStyleCnt="3">
        <dgm:presLayoutVars>
          <dgm:bulletEnabled val="1"/>
        </dgm:presLayoutVars>
      </dgm:prSet>
      <dgm:spPr/>
    </dgm:pt>
  </dgm:ptLst>
  <dgm:cxnLst>
    <dgm:cxn modelId="{8688292F-2E17-426B-BAD2-FACC578E7CE6}" type="presOf" srcId="{F1F5EE29-CEF0-4F5F-8187-9F05B0D1554F}" destId="{407BBB35-3B1D-4708-82E1-34B64BA8493A}" srcOrd="0" destOrd="0" presId="urn:microsoft.com/office/officeart/2005/8/layout/default"/>
    <dgm:cxn modelId="{18210C4A-EDB9-4D57-806E-76960A5017A0}" type="presOf" srcId="{64CA9075-0414-476A-9151-F0736A25CF0B}" destId="{30A02DF2-10FF-4030-A3F5-5C2B130FB333}" srcOrd="0" destOrd="0" presId="urn:microsoft.com/office/officeart/2005/8/layout/default"/>
    <dgm:cxn modelId="{C861D36C-C070-4D67-A13F-AD7AFC49ABF7}" type="presOf" srcId="{DD7560D8-A5F6-4760-B065-45058DF430C5}" destId="{0F23DD78-87B9-4A2C-94F9-E7419EABE2BC}" srcOrd="0" destOrd="0" presId="urn:microsoft.com/office/officeart/2005/8/layout/default"/>
    <dgm:cxn modelId="{A5446A7C-0627-489A-A5ED-0F75F993E41E}" srcId="{F1F5EE29-CEF0-4F5F-8187-9F05B0D1554F}" destId="{72159DE5-F055-40A6-A818-042E7BAA9C41}" srcOrd="0" destOrd="0" parTransId="{F7B991F9-1D95-48DE-A914-195BA0423F10}" sibTransId="{18456C7E-D349-44AB-B1BC-BF786120BC06}"/>
    <dgm:cxn modelId="{7EFD1794-1916-4E0B-B491-38DC41A08CD6}" srcId="{F1F5EE29-CEF0-4F5F-8187-9F05B0D1554F}" destId="{DD7560D8-A5F6-4760-B065-45058DF430C5}" srcOrd="2" destOrd="0" parTransId="{4611A7D3-A444-4F4D-8810-C78E857D6E74}" sibTransId="{AB5A5665-DCFE-4E07-B76D-FA5FAAD70859}"/>
    <dgm:cxn modelId="{2631CCAB-C9B6-4B69-AB00-2B35D09D2899}" srcId="{F1F5EE29-CEF0-4F5F-8187-9F05B0D1554F}" destId="{64CA9075-0414-476A-9151-F0736A25CF0B}" srcOrd="1" destOrd="0" parTransId="{C623248E-41F9-47B6-9E22-0D7BB812DB9F}" sibTransId="{80C53E0E-B26C-4129-BAB9-11405337EF6B}"/>
    <dgm:cxn modelId="{2FC441B8-2B0C-42D1-945E-97448A84D902}" type="presOf" srcId="{72159DE5-F055-40A6-A818-042E7BAA9C41}" destId="{DC94EADC-7492-4D08-8FDB-F2394D5E1CCC}" srcOrd="0" destOrd="0" presId="urn:microsoft.com/office/officeart/2005/8/layout/default"/>
    <dgm:cxn modelId="{FBD18297-BE74-4414-9BA8-7AFA0F852198}" type="presParOf" srcId="{407BBB35-3B1D-4708-82E1-34B64BA8493A}" destId="{DC94EADC-7492-4D08-8FDB-F2394D5E1CCC}" srcOrd="0" destOrd="0" presId="urn:microsoft.com/office/officeart/2005/8/layout/default"/>
    <dgm:cxn modelId="{21FFBB63-7564-4CF4-8416-AA3CE6BA2ADF}" type="presParOf" srcId="{407BBB35-3B1D-4708-82E1-34B64BA8493A}" destId="{FCBDA751-599A-4815-BA48-E7801A34FD8A}" srcOrd="1" destOrd="0" presId="urn:microsoft.com/office/officeart/2005/8/layout/default"/>
    <dgm:cxn modelId="{1D0D9EB8-DE78-439D-9C45-12BA56EF2DD3}" type="presParOf" srcId="{407BBB35-3B1D-4708-82E1-34B64BA8493A}" destId="{30A02DF2-10FF-4030-A3F5-5C2B130FB333}" srcOrd="2" destOrd="0" presId="urn:microsoft.com/office/officeart/2005/8/layout/default"/>
    <dgm:cxn modelId="{8553BC5F-7434-44DF-8692-9A83F3943D5B}" type="presParOf" srcId="{407BBB35-3B1D-4708-82E1-34B64BA8493A}" destId="{7E8E4399-AD1E-4C7B-9BFB-BFCCA7E21317}" srcOrd="3" destOrd="0" presId="urn:microsoft.com/office/officeart/2005/8/layout/default"/>
    <dgm:cxn modelId="{E1C639CA-80A8-47D2-8404-AD876322DDE4}" type="presParOf" srcId="{407BBB35-3B1D-4708-82E1-34B64BA8493A}" destId="{0F23DD78-87B9-4A2C-94F9-E7419EABE2BC}" srcOrd="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BA37F0D-07A0-49A1-87C7-BF3B79468B7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B7A487-55E3-4D82-9A45-FECE5F4FC55C}" type="pres">
      <dgm:prSet presAssocID="{6BA37F0D-07A0-49A1-87C7-BF3B79468B71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D9A441F-56DF-4B06-9AC8-C9AA997D79E2}" type="presOf" srcId="{6BA37F0D-07A0-49A1-87C7-BF3B79468B71}" destId="{51B7A487-55E3-4D82-9A45-FECE5F4FC55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BA37F0D-07A0-49A1-87C7-BF3B79468B7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B7A487-55E3-4D82-9A45-FECE5F4FC55C}" type="pres">
      <dgm:prSet presAssocID="{6BA37F0D-07A0-49A1-87C7-BF3B79468B71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D9A441F-56DF-4B06-9AC8-C9AA997D79E2}" type="presOf" srcId="{6BA37F0D-07A0-49A1-87C7-BF3B79468B71}" destId="{51B7A487-55E3-4D82-9A45-FECE5F4FC55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CBDEE-C2CC-4850-8C69-CF8C24169B91}">
      <dsp:nvSpPr>
        <dsp:cNvPr id="0" name=""/>
        <dsp:cNvSpPr/>
      </dsp:nvSpPr>
      <dsp:spPr>
        <a:xfrm>
          <a:off x="4519420" y="0"/>
          <a:ext cx="5567754" cy="34834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500" b="1" kern="1200"/>
            <a:t>Scopus</a:t>
          </a:r>
          <a:endParaRPr lang="en-US" sz="6500" kern="1200"/>
        </a:p>
      </dsp:txBody>
      <dsp:txXfrm>
        <a:off x="4519420" y="435429"/>
        <a:ext cx="4261468" cy="2612571"/>
      </dsp:txXfrm>
    </dsp:sp>
    <dsp:sp modelId="{EC98C664-DCBE-4F11-A89F-56280C867741}">
      <dsp:nvSpPr>
        <dsp:cNvPr id="0" name=""/>
        <dsp:cNvSpPr/>
      </dsp:nvSpPr>
      <dsp:spPr>
        <a:xfrm>
          <a:off x="4157" y="0"/>
          <a:ext cx="4522018" cy="34834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 err="1"/>
            <a:t>Ակադեմիական</a:t>
          </a:r>
          <a:r>
            <a:rPr lang="en-US" sz="4200" kern="1200" dirty="0"/>
            <a:t> </a:t>
          </a:r>
          <a:r>
            <a:rPr lang="en-US" sz="4200" kern="1200" dirty="0" err="1"/>
            <a:t>տվյալների</a:t>
          </a:r>
          <a:r>
            <a:rPr lang="en-US" sz="4200" kern="1200" dirty="0"/>
            <a:t> </a:t>
          </a:r>
          <a:r>
            <a:rPr lang="en-US" sz="4200" kern="1200" dirty="0" err="1"/>
            <a:t>բազաներ</a:t>
          </a:r>
          <a:endParaRPr lang="en-US" sz="4200" kern="1200" dirty="0"/>
        </a:p>
      </dsp:txBody>
      <dsp:txXfrm>
        <a:off x="174204" y="170047"/>
        <a:ext cx="4181924" cy="31433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90E14-D5DD-43E8-B632-DDB6F7ED6BDB}">
      <dsp:nvSpPr>
        <dsp:cNvPr id="0" name=""/>
        <dsp:cNvSpPr/>
      </dsp:nvSpPr>
      <dsp:spPr>
        <a:xfrm>
          <a:off x="-4634178" y="-772852"/>
          <a:ext cx="6007637" cy="6007637"/>
        </a:xfrm>
        <a:prstGeom prst="blockArc">
          <a:avLst>
            <a:gd name="adj1" fmla="val 18900000"/>
            <a:gd name="adj2" fmla="val 2700000"/>
            <a:gd name="adj3" fmla="val 36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239270-2C08-4919-9419-1DC2F253B4F1}">
      <dsp:nvSpPr>
        <dsp:cNvPr id="0" name=""/>
        <dsp:cNvSpPr/>
      </dsp:nvSpPr>
      <dsp:spPr>
        <a:xfrm>
          <a:off x="1336543" y="1161732"/>
          <a:ext cx="7658685" cy="2138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083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Հեղինակների</a:t>
          </a:r>
          <a:r>
            <a:rPr lang="en-US" sz="2000" kern="1200" dirty="0"/>
            <a:t> </a:t>
          </a:r>
          <a:r>
            <a:rPr lang="en-US" sz="2000" kern="1200" dirty="0" err="1"/>
            <a:t>նույնականացման</a:t>
          </a:r>
          <a:r>
            <a:rPr lang="en-US" sz="2000" kern="1200" dirty="0"/>
            <a:t>  և </a:t>
          </a:r>
          <a:r>
            <a:rPr lang="en-US" sz="2000" kern="1200" dirty="0" err="1"/>
            <a:t>հղումներին</a:t>
          </a:r>
          <a:r>
            <a:rPr lang="en-US" sz="2000" kern="1200" dirty="0"/>
            <a:t> </a:t>
          </a:r>
          <a:r>
            <a:rPr lang="en-US" sz="2000" kern="1200" dirty="0" err="1"/>
            <a:t>հետևելու</a:t>
          </a:r>
          <a:r>
            <a:rPr lang="en-US" sz="2000" kern="1200" dirty="0"/>
            <a:t> </a:t>
          </a:r>
          <a:r>
            <a:rPr lang="en-US" sz="2000" kern="1200" dirty="0" err="1"/>
            <a:t>գործիքները</a:t>
          </a:r>
          <a:r>
            <a:rPr lang="en-US" sz="2000" kern="1200" dirty="0"/>
            <a:t> (Author Identifier and the Citation Tracker) ի </a:t>
          </a:r>
          <a:r>
            <a:rPr lang="en-US" sz="2000" kern="1200" dirty="0" err="1"/>
            <a:t>հայտ</a:t>
          </a:r>
          <a:r>
            <a:rPr lang="en-US" sz="2000" kern="1200" dirty="0"/>
            <a:t> </a:t>
          </a:r>
          <a:r>
            <a:rPr lang="en-US" sz="2000" kern="1200" dirty="0" err="1"/>
            <a:t>են</a:t>
          </a:r>
          <a:r>
            <a:rPr lang="en-US" sz="2000" kern="1200" dirty="0"/>
            <a:t> </a:t>
          </a:r>
          <a:r>
            <a:rPr lang="en-US" sz="2000" kern="1200" dirty="0" err="1"/>
            <a:t>բերում</a:t>
          </a:r>
          <a:r>
            <a:rPr lang="en-US" sz="2000" kern="1200" dirty="0"/>
            <a:t> </a:t>
          </a:r>
          <a:r>
            <a:rPr lang="en-US" sz="2000" kern="1200" dirty="0" err="1"/>
            <a:t>ցանկացած</a:t>
          </a:r>
          <a:r>
            <a:rPr lang="en-US" sz="2000" kern="1200" dirty="0"/>
            <a:t> </a:t>
          </a:r>
          <a:r>
            <a:rPr lang="en-US" sz="2000" kern="1200" dirty="0" err="1"/>
            <a:t>ոլորտի</a:t>
          </a:r>
          <a:r>
            <a:rPr lang="en-US" sz="2000" kern="1200" dirty="0"/>
            <a:t> </a:t>
          </a:r>
          <a:r>
            <a:rPr lang="en-US" sz="2000" kern="1200" dirty="0" err="1"/>
            <a:t>հետազոտողին</a:t>
          </a:r>
          <a:r>
            <a:rPr lang="en-US" sz="2000" kern="1200" dirty="0"/>
            <a:t>, </a:t>
          </a:r>
          <a:r>
            <a:rPr lang="en-US" sz="2000" kern="1200" dirty="0" err="1"/>
            <a:t>գտնում</a:t>
          </a:r>
          <a:r>
            <a:rPr lang="en-US" sz="2000" kern="1200" dirty="0"/>
            <a:t> </a:t>
          </a:r>
          <a:r>
            <a:rPr lang="en-US" sz="2000" kern="1200" dirty="0" err="1"/>
            <a:t>են</a:t>
          </a:r>
          <a:r>
            <a:rPr lang="en-US" sz="2000" kern="1200" dirty="0"/>
            <a:t> </a:t>
          </a:r>
          <a:r>
            <a:rPr lang="en-US" sz="2000" kern="1200" dirty="0" err="1"/>
            <a:t>նրանց</a:t>
          </a:r>
          <a:r>
            <a:rPr lang="en-US" sz="2000" kern="1200" dirty="0"/>
            <a:t> </a:t>
          </a:r>
          <a:r>
            <a:rPr lang="en-US" sz="2000" kern="1200" dirty="0" err="1"/>
            <a:t>համապատասխան</a:t>
          </a:r>
          <a:r>
            <a:rPr lang="en-US" sz="2000" kern="1200" dirty="0"/>
            <a:t> </a:t>
          </a:r>
          <a:r>
            <a:rPr lang="en-US" sz="2000" kern="1200" dirty="0" err="1"/>
            <a:t>աշխատանքները</a:t>
          </a:r>
          <a:r>
            <a:rPr lang="en-US" sz="2000" kern="1200" dirty="0"/>
            <a:t>, </a:t>
          </a:r>
          <a:r>
            <a:rPr lang="en-US" sz="2000" kern="1200" dirty="0" err="1"/>
            <a:t>գնահատում</a:t>
          </a:r>
          <a:r>
            <a:rPr lang="en-US" sz="2000" kern="1200" dirty="0"/>
            <a:t> </a:t>
          </a:r>
          <a:r>
            <a:rPr lang="en-US" sz="2000" kern="1200" dirty="0" err="1"/>
            <a:t>նրանց</a:t>
          </a:r>
          <a:r>
            <a:rPr lang="en-US" sz="2000" kern="1200" dirty="0"/>
            <a:t> </a:t>
          </a:r>
          <a:r>
            <a:rPr lang="en-US" sz="2000" kern="1200" dirty="0" err="1"/>
            <a:t>գիտական</a:t>
          </a:r>
          <a:r>
            <a:rPr lang="en-US" sz="2000" kern="1200" dirty="0"/>
            <a:t> </a:t>
          </a:r>
          <a:r>
            <a:rPr lang="en-US" sz="2000" kern="1200" dirty="0" err="1"/>
            <a:t>վաստակը</a:t>
          </a:r>
          <a:r>
            <a:rPr lang="en-US" sz="2000" kern="1200" dirty="0"/>
            <a:t>: </a:t>
          </a:r>
        </a:p>
      </dsp:txBody>
      <dsp:txXfrm>
        <a:off x="1336543" y="1161732"/>
        <a:ext cx="7658685" cy="2138468"/>
      </dsp:txXfrm>
    </dsp:sp>
    <dsp:sp modelId="{139E1B63-16BB-4199-BE63-5946A04D8F34}">
      <dsp:nvSpPr>
        <dsp:cNvPr id="0" name=""/>
        <dsp:cNvSpPr/>
      </dsp:nvSpPr>
      <dsp:spPr>
        <a:xfrm>
          <a:off x="0" y="894423"/>
          <a:ext cx="2673086" cy="26730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4EADC-7492-4D08-8FDB-F2394D5E1CCC}">
      <dsp:nvSpPr>
        <dsp:cNvPr id="0" name=""/>
        <dsp:cNvSpPr/>
      </dsp:nvSpPr>
      <dsp:spPr>
        <a:xfrm>
          <a:off x="724460" y="203"/>
          <a:ext cx="3849207" cy="23095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Գիտնականների</a:t>
          </a:r>
          <a:r>
            <a:rPr lang="en-US" sz="1800" kern="1200" dirty="0"/>
            <a:t> </a:t>
          </a:r>
          <a:r>
            <a:rPr lang="en-US" sz="1800" kern="1200" dirty="0" err="1"/>
            <a:t>աշխատանքների</a:t>
          </a:r>
          <a:r>
            <a:rPr lang="en-US" sz="1800" kern="1200" dirty="0"/>
            <a:t> </a:t>
          </a:r>
          <a:r>
            <a:rPr lang="en-US" sz="1800" kern="1200" dirty="0" err="1"/>
            <a:t>գնահատման</a:t>
          </a:r>
          <a:r>
            <a:rPr lang="en-US" sz="1800" kern="1200" dirty="0"/>
            <a:t> </a:t>
          </a:r>
          <a:r>
            <a:rPr lang="en-US" sz="1800" kern="1200" dirty="0" err="1"/>
            <a:t>չափանիշ</a:t>
          </a:r>
          <a:r>
            <a:rPr lang="en-US" sz="1800" kern="1200" dirty="0"/>
            <a:t> է </a:t>
          </a:r>
          <a:r>
            <a:rPr lang="en-US" sz="1800" kern="1200" dirty="0" err="1"/>
            <a:t>ոչ</a:t>
          </a:r>
          <a:r>
            <a:rPr lang="en-US" sz="1800" kern="1200" dirty="0"/>
            <a:t> </a:t>
          </a:r>
          <a:r>
            <a:rPr lang="en-US" sz="1800" kern="1200" dirty="0" err="1"/>
            <a:t>միայն</a:t>
          </a:r>
          <a:r>
            <a:rPr lang="en-US" sz="1800" kern="1200" dirty="0"/>
            <a:t> </a:t>
          </a:r>
          <a:r>
            <a:rPr lang="en-US" sz="1800" kern="1200" dirty="0" err="1"/>
            <a:t>հղումների</a:t>
          </a:r>
          <a:r>
            <a:rPr lang="en-US" sz="1800" kern="1200" dirty="0"/>
            <a:t> </a:t>
          </a:r>
          <a:r>
            <a:rPr lang="en-US" sz="1800" kern="1200" dirty="0" err="1"/>
            <a:t>քանակը</a:t>
          </a:r>
          <a:r>
            <a:rPr lang="en-US" sz="1800" kern="1200" dirty="0"/>
            <a:t>, </a:t>
          </a:r>
          <a:r>
            <a:rPr lang="en-US" sz="1800" kern="1200" dirty="0" err="1"/>
            <a:t>այլև</a:t>
          </a:r>
          <a:r>
            <a:rPr lang="en-US" sz="1800" kern="1200" dirty="0"/>
            <a:t> </a:t>
          </a:r>
          <a:r>
            <a:rPr lang="en-US" sz="1800" kern="1200" dirty="0" err="1"/>
            <a:t>Հիրշի</a:t>
          </a:r>
          <a:r>
            <a:rPr lang="en-US" sz="1800" kern="1200" dirty="0"/>
            <a:t> </a:t>
          </a:r>
          <a:r>
            <a:rPr lang="en-US" sz="1800" kern="1200" dirty="0" err="1"/>
            <a:t>ինդեքսը</a:t>
          </a:r>
          <a:r>
            <a:rPr lang="en-US" sz="1800" kern="1200" dirty="0"/>
            <a:t>, </a:t>
          </a:r>
          <a:r>
            <a:rPr lang="en-US" sz="1800" kern="1200" dirty="0" err="1"/>
            <a:t>որը</a:t>
          </a:r>
          <a:r>
            <a:rPr lang="en-US" sz="1800" kern="1200" dirty="0"/>
            <a:t> 2005 թ-</a:t>
          </a:r>
          <a:r>
            <a:rPr lang="en-US" sz="1800" kern="1200" dirty="0" err="1"/>
            <a:t>ին</a:t>
          </a:r>
          <a:r>
            <a:rPr lang="en-US" sz="1800" kern="1200" dirty="0"/>
            <a:t> </a:t>
          </a:r>
          <a:r>
            <a:rPr lang="en-US" sz="1800" kern="1200" dirty="0" err="1"/>
            <a:t>առաջարկել</a:t>
          </a:r>
          <a:r>
            <a:rPr lang="en-US" sz="1800" kern="1200" dirty="0"/>
            <a:t> է </a:t>
          </a:r>
          <a:r>
            <a:rPr lang="en-US" sz="1800" kern="1200" dirty="0" err="1"/>
            <a:t>ամերիկացի</a:t>
          </a:r>
          <a:r>
            <a:rPr lang="en-US" sz="1800" kern="1200" dirty="0"/>
            <a:t> </a:t>
          </a:r>
          <a:r>
            <a:rPr lang="en-US" sz="1800" kern="1200" dirty="0" err="1"/>
            <a:t>ֆիզիկոս</a:t>
          </a:r>
          <a:r>
            <a:rPr lang="en-US" sz="1800" kern="1200" dirty="0"/>
            <a:t> </a:t>
          </a:r>
          <a:r>
            <a:rPr lang="en-US" sz="1800" kern="1200" dirty="0" err="1"/>
            <a:t>Խորխե</a:t>
          </a:r>
          <a:r>
            <a:rPr lang="en-US" sz="1800" kern="1200" dirty="0"/>
            <a:t> </a:t>
          </a:r>
          <a:r>
            <a:rPr lang="en-US" sz="1800" kern="1200" dirty="0" err="1"/>
            <a:t>Հիրշը</a:t>
          </a:r>
          <a:r>
            <a:rPr lang="en-US" sz="1800" kern="1200" dirty="0"/>
            <a:t>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724460" y="203"/>
        <a:ext cx="3849207" cy="2309524"/>
      </dsp:txXfrm>
    </dsp:sp>
    <dsp:sp modelId="{30A02DF2-10FF-4030-A3F5-5C2B130FB333}">
      <dsp:nvSpPr>
        <dsp:cNvPr id="0" name=""/>
        <dsp:cNvSpPr/>
      </dsp:nvSpPr>
      <dsp:spPr>
        <a:xfrm>
          <a:off x="4958588" y="203"/>
          <a:ext cx="3849207" cy="23095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Հիրշի</a:t>
          </a:r>
          <a:r>
            <a:rPr lang="en-US" sz="1800" kern="1200" dirty="0"/>
            <a:t> </a:t>
          </a:r>
          <a:r>
            <a:rPr lang="en-US" sz="1800" kern="1200" dirty="0" err="1"/>
            <a:t>ինդեքսը</a:t>
          </a:r>
          <a:r>
            <a:rPr lang="en-US" sz="1800" kern="1200" dirty="0"/>
            <a:t> </a:t>
          </a:r>
          <a:r>
            <a:rPr lang="en-US" sz="1800" kern="1200" dirty="0" err="1"/>
            <a:t>որոշվում</a:t>
          </a:r>
          <a:r>
            <a:rPr lang="en-US" sz="1800" kern="1200" dirty="0"/>
            <a:t> է` </a:t>
          </a:r>
          <a:r>
            <a:rPr lang="en-US" sz="1800" kern="1200" dirty="0" err="1"/>
            <a:t>հիմնվելով</a:t>
          </a:r>
          <a:r>
            <a:rPr lang="en-US" sz="1800" kern="1200" dirty="0"/>
            <a:t> </a:t>
          </a:r>
          <a:r>
            <a:rPr lang="en-US" sz="1800" kern="1200" dirty="0" err="1"/>
            <a:t>հետազոտողի</a:t>
          </a:r>
          <a:r>
            <a:rPr lang="en-US" sz="1800" kern="1200" dirty="0"/>
            <a:t> </a:t>
          </a:r>
          <a:r>
            <a:rPr lang="en-US" sz="1800" kern="1200" dirty="0" err="1"/>
            <a:t>հրատարակումների</a:t>
          </a:r>
          <a:r>
            <a:rPr lang="en-US" sz="1800" kern="1200" dirty="0"/>
            <a:t> և </a:t>
          </a:r>
          <a:r>
            <a:rPr lang="en-US" sz="1800" kern="1200" dirty="0" err="1"/>
            <a:t>այդ</a:t>
          </a:r>
          <a:r>
            <a:rPr lang="en-US" sz="1800" kern="1200" dirty="0"/>
            <a:t> </a:t>
          </a:r>
          <a:r>
            <a:rPr lang="en-US" sz="1800" kern="1200" dirty="0" err="1"/>
            <a:t>հրատարակումներին</a:t>
          </a:r>
          <a:r>
            <a:rPr lang="en-US" sz="1800" kern="1200" dirty="0"/>
            <a:t> </a:t>
          </a:r>
          <a:r>
            <a:rPr lang="en-US" sz="1800" kern="1200" dirty="0" err="1"/>
            <a:t>արված</a:t>
          </a:r>
          <a:r>
            <a:rPr lang="en-US" sz="1800" kern="1200" dirty="0"/>
            <a:t> </a:t>
          </a:r>
          <a:r>
            <a:rPr lang="en-US" sz="1800" kern="1200" dirty="0" err="1"/>
            <a:t>հղումների</a:t>
          </a:r>
          <a:r>
            <a:rPr lang="en-US" sz="1800" kern="1200" dirty="0"/>
            <a:t> </a:t>
          </a:r>
          <a:r>
            <a:rPr lang="en-US" sz="1800" kern="1200" dirty="0" err="1"/>
            <a:t>թվի</a:t>
          </a:r>
          <a:r>
            <a:rPr lang="en-US" sz="1800" kern="1200" dirty="0"/>
            <a:t> </a:t>
          </a:r>
          <a:r>
            <a:rPr lang="en-US" sz="1800" kern="1200" dirty="0" err="1"/>
            <a:t>վրա</a:t>
          </a:r>
          <a:r>
            <a:rPr lang="en-US" sz="1800" kern="1200" dirty="0"/>
            <a:t>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4958588" y="203"/>
        <a:ext cx="3849207" cy="2309524"/>
      </dsp:txXfrm>
    </dsp:sp>
    <dsp:sp modelId="{0F23DD78-87B9-4A2C-94F9-E7419EABE2BC}">
      <dsp:nvSpPr>
        <dsp:cNvPr id="0" name=""/>
        <dsp:cNvSpPr/>
      </dsp:nvSpPr>
      <dsp:spPr>
        <a:xfrm>
          <a:off x="2841524" y="2694648"/>
          <a:ext cx="3849207" cy="23095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Օրինակ</a:t>
          </a:r>
          <a:r>
            <a:rPr lang="en-US" sz="1800" kern="1200" dirty="0"/>
            <a:t>, </a:t>
          </a:r>
          <a:r>
            <a:rPr lang="en-US" sz="1800" kern="1200" dirty="0" err="1"/>
            <a:t>եթե</a:t>
          </a:r>
          <a:r>
            <a:rPr lang="en-US" sz="1800" kern="1200" dirty="0"/>
            <a:t> h </a:t>
          </a:r>
          <a:r>
            <a:rPr lang="en-US" sz="1800" kern="1200" dirty="0" err="1"/>
            <a:t>ինդեքսը</a:t>
          </a:r>
          <a:r>
            <a:rPr lang="en-US" sz="1800" kern="1200" dirty="0"/>
            <a:t> </a:t>
          </a:r>
          <a:r>
            <a:rPr lang="en-US" sz="1800" kern="1200" dirty="0" err="1"/>
            <a:t>հավասար</a:t>
          </a:r>
          <a:r>
            <a:rPr lang="en-US" sz="1800" kern="1200" dirty="0"/>
            <a:t> է 5-ի, </a:t>
          </a:r>
          <a:r>
            <a:rPr lang="en-US" sz="1800" kern="1200" dirty="0" err="1"/>
            <a:t>նշանակում</a:t>
          </a:r>
          <a:r>
            <a:rPr lang="en-US" sz="1800" kern="1200" dirty="0"/>
            <a:t> է, </a:t>
          </a:r>
          <a:r>
            <a:rPr lang="en-US" sz="1800" kern="1200" dirty="0" err="1"/>
            <a:t>որ</a:t>
          </a:r>
          <a:r>
            <a:rPr lang="en-US" sz="1800" kern="1200" dirty="0"/>
            <a:t>  </a:t>
          </a:r>
          <a:r>
            <a:rPr lang="en-US" sz="1800" kern="1200" dirty="0" err="1"/>
            <a:t>տվյալ</a:t>
          </a:r>
          <a:r>
            <a:rPr lang="en-US" sz="1800" kern="1200" dirty="0"/>
            <a:t> </a:t>
          </a:r>
          <a:r>
            <a:rPr lang="en-US" sz="1800" kern="1200" dirty="0" err="1"/>
            <a:t>հետազոտողի</a:t>
          </a:r>
          <a:r>
            <a:rPr lang="en-US" sz="1800" kern="1200" dirty="0"/>
            <a:t> </a:t>
          </a:r>
          <a:r>
            <a:rPr lang="en-US" sz="1800" kern="1200" dirty="0" err="1"/>
            <a:t>հրատարակած</a:t>
          </a:r>
          <a:r>
            <a:rPr lang="en-US" sz="1800" kern="1200" dirty="0"/>
            <a:t> 5 </a:t>
          </a:r>
          <a:r>
            <a:rPr lang="en-US" sz="1800" kern="1200" dirty="0" err="1"/>
            <a:t>տարբեր</a:t>
          </a:r>
          <a:r>
            <a:rPr lang="en-US" sz="1800" kern="1200" dirty="0"/>
            <a:t> </a:t>
          </a:r>
          <a:r>
            <a:rPr lang="en-US" sz="1800" kern="1200" dirty="0" err="1"/>
            <a:t>աշխատանքներից</a:t>
          </a:r>
          <a:r>
            <a:rPr lang="en-US" sz="1800" kern="1200" dirty="0"/>
            <a:t> </a:t>
          </a:r>
          <a:r>
            <a:rPr lang="en-US" sz="1800" kern="1200" dirty="0" err="1"/>
            <a:t>յուրաքանչյուրը</a:t>
          </a:r>
          <a:r>
            <a:rPr lang="en-US" sz="1800" kern="1200" dirty="0"/>
            <a:t> </a:t>
          </a:r>
          <a:r>
            <a:rPr lang="en-US" sz="1800" kern="1200" dirty="0" err="1"/>
            <a:t>հղվել</a:t>
          </a:r>
          <a:r>
            <a:rPr lang="en-US" sz="1800" kern="1200" dirty="0"/>
            <a:t> է 5 և </a:t>
          </a:r>
          <a:r>
            <a:rPr lang="en-US" sz="1800" kern="1200" dirty="0" err="1"/>
            <a:t>ավելի</a:t>
          </a:r>
          <a:r>
            <a:rPr lang="en-US" sz="1800" kern="1200" dirty="0"/>
            <a:t> </a:t>
          </a:r>
          <a:r>
            <a:rPr lang="en-US" sz="1800" kern="1200" dirty="0" err="1"/>
            <a:t>անգամ</a:t>
          </a:r>
          <a:r>
            <a:rPr lang="en-US" sz="1800" kern="1200" dirty="0"/>
            <a:t>: </a:t>
          </a:r>
        </a:p>
      </dsp:txBody>
      <dsp:txXfrm>
        <a:off x="2841524" y="2694648"/>
        <a:ext cx="3849207" cy="23095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59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4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7645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50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39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74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6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5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9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2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71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64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4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4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575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  <p:sldLayoutId id="214748395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ri.sargsyan@isec.a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echnofaq.org/posts/2021/04/best-10-unique-social-media-marketing-methods-that-work-wonders/" TargetMode="Externa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hyperlink" Target="https://www.scopus.com/" TargetMode="External"/><Relationship Id="rId7" Type="http://schemas.openxmlformats.org/officeDocument/2006/relationships/diagramColors" Target="../diagrams/colors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78091-4FE2-4309-B221-AEF9E7B91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953" y="631371"/>
            <a:ext cx="9364094" cy="4465184"/>
          </a:xfrm>
        </p:spPr>
        <p:txBody>
          <a:bodyPr>
            <a:normAutofit fontScale="90000"/>
          </a:bodyPr>
          <a:lstStyle/>
          <a:p>
            <a:pPr marL="450215" indent="448310" algn="ctr">
              <a:lnSpc>
                <a:spcPct val="150000"/>
              </a:lnSpc>
              <a:spcBef>
                <a:spcPts val="0"/>
              </a:spcBef>
            </a:pPr>
            <a:br>
              <a:rPr lang="en-US" sz="2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ՀՀ ԳԻՏՈՒԹՅՈՒՆՆԵՐԻ ԱԶԳԱՅԻՆ ԱԿԱԴԵՄԻԱ</a:t>
            </a:r>
            <a:br>
              <a:rPr lang="en-US" sz="2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ԳԻՏԱԿՐԹԱԿԱՆ </a:t>
            </a:r>
            <a:r>
              <a:rPr lang="en-US" sz="2800" b="1" dirty="0">
                <a:solidFill>
                  <a:srgbClr val="00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ՄԻՋԱԶԳԱՅԻՆ ԿԵՆՏՐՈՆ</a:t>
            </a:r>
            <a:br>
              <a:rPr lang="en-US" sz="2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ԻՆՉՊԵ՞Ս ԳՐԱՆՑՎԵԼ </a:t>
            </a:r>
            <a:r>
              <a:rPr lang="en-US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en-US" sz="3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-ՈՒՄ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100" b="1" dirty="0">
                <a:solidFill>
                  <a:schemeClr val="tx1"/>
                </a:solidFill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A26C99-A850-4349-9391-A9C78038A7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87977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2F1F5D-F3DB-0203-958C-9E9767174C74}"/>
              </a:ext>
            </a:extLst>
          </p:cNvPr>
          <p:cNvSpPr txBox="1"/>
          <p:nvPr/>
        </p:nvSpPr>
        <p:spPr>
          <a:xfrm>
            <a:off x="566056" y="4200600"/>
            <a:ext cx="6379029" cy="1682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ՀՀ ԳԱԱ ԳԿՄԿ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գիտական</a:t>
            </a:r>
            <a:r>
              <a:rPr lang="en-US" sz="24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քարտուղար</a:t>
            </a:r>
            <a:r>
              <a:rPr lang="en-US" sz="24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hy-AM" sz="24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բ.գ.թ.</a:t>
            </a:r>
            <a:r>
              <a:rPr lang="en-US" sz="24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դոցենտ</a:t>
            </a:r>
            <a:r>
              <a:rPr lang="en-US" sz="24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 </a:t>
            </a:r>
            <a:r>
              <a:rPr lang="hy-AM" sz="24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Մ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երի</a:t>
            </a:r>
            <a:r>
              <a:rPr lang="hy-AM" sz="24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 Սարգսյան</a:t>
            </a:r>
            <a:endParaRPr lang="en-US" sz="2400" b="1" dirty="0">
              <a:solidFill>
                <a:srgbClr val="000000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hlinkClick r:id="rId3"/>
              </a:rPr>
              <a:t>meri.sargsyan@isec.am</a:t>
            </a:r>
            <a:r>
              <a:rPr lang="en-US" sz="2400" b="1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40D3F6-71B5-B127-2038-8C31161F58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86363" y="3335110"/>
            <a:ext cx="5105637" cy="352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01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3C9-A4E2-4D8D-92F4-DC5B17B7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885" y="1192369"/>
            <a:ext cx="8360230" cy="5551899"/>
          </a:xfrm>
        </p:spPr>
        <p:txBody>
          <a:bodyPr>
            <a:no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FE34E6-3323-64D4-E62C-C5FAEBC63DFB}"/>
              </a:ext>
            </a:extLst>
          </p:cNvPr>
          <p:cNvSpPr txBox="1"/>
          <p:nvPr/>
        </p:nvSpPr>
        <p:spPr>
          <a:xfrm>
            <a:off x="5787457" y="284315"/>
            <a:ext cx="6731115" cy="7135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Լրացման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ենթակա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լրացուցիչ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դաշտերն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են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Վերբեռնել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լուսանկար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Պաշտոնը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Հեռախոսահամար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երկրի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կոդով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Հասցե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Քաղաք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Փոստային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ինդեքս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Երկիր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2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image004">
            <a:extLst>
              <a:ext uri="{FF2B5EF4-FFF2-40B4-BE49-F238E27FC236}">
                <a16:creationId xmlns:a16="http://schemas.microsoft.com/office/drawing/2014/main" id="{EBEC2B50-49BB-26AC-7C1A-39FAB2C15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7" y="3429000"/>
            <a:ext cx="5543550" cy="3448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0832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3C9-A4E2-4D8D-92F4-DC5B17B7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885" y="1192369"/>
            <a:ext cx="8360230" cy="5551899"/>
          </a:xfrm>
        </p:spPr>
        <p:txBody>
          <a:bodyPr>
            <a:no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FE34E6-3323-64D4-E62C-C5FAEBC63DFB}"/>
              </a:ext>
            </a:extLst>
          </p:cNvPr>
          <p:cNvSpPr txBox="1"/>
          <p:nvPr/>
        </p:nvSpPr>
        <p:spPr>
          <a:xfrm>
            <a:off x="2295706" y="1219967"/>
            <a:ext cx="8962686" cy="6149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Բոլոր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դաշտերը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լրացնելուց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հետո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անհրաժեշտ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է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սեղմել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Register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կոճակը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՝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գրանցվելու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համար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</a:p>
          <a:p>
            <a:pPr marL="0" marR="0"/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Դրանից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հետո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Դուք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էլեկտրոնային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փոստով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կստանաք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գրանցման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հաստատում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</a:p>
          <a:p>
            <a:pPr marL="0" marR="0"/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/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/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Ձեր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գիտական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տեղեկատվությունը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կարելի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է Scopus -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ից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տեղափոխել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ORCID: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2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088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394DC-E73D-469F-B6E6-A29B37351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136674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Շ</a:t>
            </a:r>
            <a:r>
              <a:rPr lang="hy-AM" sz="4800" dirty="0"/>
              <a:t>Ն</a:t>
            </a:r>
            <a:r>
              <a:rPr lang="en-US" sz="4800" dirty="0"/>
              <a:t>Ո</a:t>
            </a:r>
            <a:r>
              <a:rPr lang="hy-AM" sz="4800" dirty="0"/>
              <a:t>Ր</a:t>
            </a:r>
            <a:r>
              <a:rPr lang="en-US" sz="4800" dirty="0"/>
              <a:t>Հ</a:t>
            </a:r>
            <a:r>
              <a:rPr lang="hy-AM" sz="4800" dirty="0"/>
              <a:t>Ա</a:t>
            </a:r>
            <a:r>
              <a:rPr lang="en-US" sz="4800" dirty="0"/>
              <a:t>Կ</a:t>
            </a:r>
            <a:r>
              <a:rPr lang="hy-AM" sz="4800" dirty="0"/>
              <a:t>Ա</a:t>
            </a:r>
            <a:r>
              <a:rPr lang="en-US" sz="4800" dirty="0"/>
              <a:t>Լ</a:t>
            </a:r>
            <a:r>
              <a:rPr lang="hy-AM" sz="4800" dirty="0"/>
              <a:t>Ո</a:t>
            </a:r>
            <a:r>
              <a:rPr lang="en-US" sz="4800" dirty="0"/>
              <a:t>Ւ</a:t>
            </a:r>
            <a:r>
              <a:rPr lang="hy-AM" sz="4800" dirty="0"/>
              <a:t>Թ</a:t>
            </a:r>
            <a:r>
              <a:rPr lang="en-US" sz="4800" dirty="0"/>
              <a:t>Յ</a:t>
            </a:r>
            <a:r>
              <a:rPr lang="hy-AM" sz="4800" dirty="0"/>
              <a:t>Ո</a:t>
            </a:r>
            <a:r>
              <a:rPr lang="en-US" sz="4800" dirty="0"/>
              <a:t>Ւ</a:t>
            </a:r>
            <a:r>
              <a:rPr lang="hy-AM" sz="4800" dirty="0"/>
              <a:t>Ն</a:t>
            </a:r>
            <a:endParaRPr lang="en-US" sz="4800" dirty="0"/>
          </a:p>
        </p:txBody>
      </p:sp>
      <p:sp>
        <p:nvSpPr>
          <p:cNvPr id="6" name="Smiley Face 5">
            <a:extLst>
              <a:ext uri="{FF2B5EF4-FFF2-40B4-BE49-F238E27FC236}">
                <a16:creationId xmlns:a16="http://schemas.microsoft.com/office/drawing/2014/main" id="{D495EDBC-2698-4B6C-81B0-8C8FFFB52055}"/>
              </a:ext>
            </a:extLst>
          </p:cNvPr>
          <p:cNvSpPr/>
          <p:nvPr/>
        </p:nvSpPr>
        <p:spPr>
          <a:xfrm>
            <a:off x="5007555" y="2555240"/>
            <a:ext cx="1930400" cy="1747520"/>
          </a:xfrm>
          <a:prstGeom prst="smileyFace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A931FF-05CF-4A15-B4CC-49C620D5E4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638676" y="218606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83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049C0E1-04CA-3C42-0EC8-C5A1D503A0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100870"/>
              </p:ext>
            </p:extLst>
          </p:nvPr>
        </p:nvGraphicFramePr>
        <p:xfrm>
          <a:off x="1081541" y="2285999"/>
          <a:ext cx="10098088" cy="3483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2078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3C9-A4E2-4D8D-92F4-DC5B17B7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885" y="1192369"/>
            <a:ext cx="8360230" cy="5551899"/>
          </a:xfrm>
        </p:spPr>
        <p:txBody>
          <a:bodyPr>
            <a:no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FE34E6-3323-64D4-E62C-C5FAEBC63DFB}"/>
              </a:ext>
            </a:extLst>
          </p:cNvPr>
          <p:cNvSpPr txBox="1"/>
          <p:nvPr/>
        </p:nvSpPr>
        <p:spPr>
          <a:xfrm>
            <a:off x="1957613" y="264732"/>
            <a:ext cx="8202388" cy="719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en-US" sz="4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-ը 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29540BB-16BE-0DD5-6BA2-5FC8683F6718}"/>
              </a:ext>
            </a:extLst>
          </p:cNvPr>
          <p:cNvGraphicFramePr/>
          <p:nvPr/>
        </p:nvGraphicFramePr>
        <p:xfrm>
          <a:off x="1915885" y="1676400"/>
          <a:ext cx="9648371" cy="5126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1611D8A-F38E-602E-925E-973EDD70C9A7}"/>
              </a:ext>
            </a:extLst>
          </p:cNvPr>
          <p:cNvGraphicFramePr/>
          <p:nvPr/>
        </p:nvGraphicFramePr>
        <p:xfrm>
          <a:off x="2031999" y="1676400"/>
          <a:ext cx="8995229" cy="446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C4EB61F-298E-4245-841E-2FE8DCAF03EC}"/>
              </a:ext>
            </a:extLst>
          </p:cNvPr>
          <p:cNvSpPr txBox="1"/>
          <p:nvPr/>
        </p:nvSpPr>
        <p:spPr>
          <a:xfrm>
            <a:off x="2354990" y="1676400"/>
            <a:ext cx="8940752" cy="4624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գրախոսվող</a:t>
            </a:r>
            <a:r>
              <a:rPr lang="en-US" sz="2400" dirty="0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գրականության</a:t>
            </a:r>
            <a:r>
              <a:rPr lang="en-US" sz="2400" dirty="0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ու</a:t>
            </a:r>
            <a:r>
              <a:rPr lang="en-US" sz="2400" dirty="0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համացանցային</a:t>
            </a:r>
            <a:r>
              <a:rPr lang="en-US" sz="2400" dirty="0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որակյալ</a:t>
            </a:r>
            <a:r>
              <a:rPr lang="en-US" sz="2400" dirty="0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աղբյուրներին</a:t>
            </a:r>
            <a:r>
              <a:rPr lang="en-US" sz="2400" dirty="0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հետևելու</a:t>
            </a:r>
            <a:r>
              <a:rPr lang="en-US" sz="2400" dirty="0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տվյալները</a:t>
            </a:r>
            <a:r>
              <a:rPr lang="en-US" sz="2400" dirty="0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վերլուծելու</a:t>
            </a:r>
            <a:r>
              <a:rPr lang="en-US" sz="2400" dirty="0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և </a:t>
            </a:r>
            <a:r>
              <a:rPr lang="en-US" sz="2400" dirty="0" err="1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հետազոտությունները</a:t>
            </a:r>
            <a:r>
              <a:rPr lang="en-US" sz="2400" dirty="0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բացահայտելու</a:t>
            </a:r>
            <a:r>
              <a:rPr lang="en-US" sz="2400" dirty="0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հստակ</a:t>
            </a:r>
            <a:r>
              <a:rPr lang="en-US" sz="2400" dirty="0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գործիքներով</a:t>
            </a:r>
            <a:r>
              <a:rPr lang="en-US" sz="2400" dirty="0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զինված</a:t>
            </a:r>
            <a:r>
              <a:rPr lang="en-US" sz="2400" dirty="0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համառոտ</a:t>
            </a:r>
            <a:r>
              <a:rPr lang="en-US" sz="2400" dirty="0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նկարագրերի</a:t>
            </a:r>
            <a:r>
              <a:rPr lang="en-US" sz="2400" dirty="0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և </a:t>
            </a:r>
            <a:r>
              <a:rPr lang="en-US" sz="2400" dirty="0" err="1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հղումների</a:t>
            </a:r>
            <a:r>
              <a:rPr lang="en-US" sz="2400" dirty="0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տվյալների</a:t>
            </a:r>
            <a:r>
              <a:rPr lang="en-US" sz="2400" dirty="0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ամենամեծ</a:t>
            </a:r>
            <a:r>
              <a:rPr lang="en-US" sz="2400" dirty="0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բազան</a:t>
            </a:r>
            <a:r>
              <a:rPr lang="en-US" sz="2400" dirty="0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է: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«Scopus»-ի </a:t>
            </a:r>
            <a:r>
              <a:rPr lang="en-US" sz="2400" dirty="0" err="1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վերլուծական</a:t>
            </a:r>
            <a:r>
              <a:rPr lang="en-US" sz="2400" dirty="0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արդյունքները</a:t>
            </a:r>
            <a:r>
              <a:rPr lang="en-US" sz="2400" dirty="0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հիմնված</a:t>
            </a:r>
            <a:r>
              <a:rPr lang="en-US" sz="2400" dirty="0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են</a:t>
            </a:r>
            <a:r>
              <a:rPr lang="en-US" sz="2400" dirty="0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«Elsevier» </a:t>
            </a:r>
            <a:r>
              <a:rPr lang="en-US" sz="2400" dirty="0" err="1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հրատարակչության</a:t>
            </a:r>
            <a:r>
              <a:rPr lang="en-US" sz="2400" dirty="0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տվյալների</a:t>
            </a:r>
            <a:r>
              <a:rPr lang="en-US" sz="2400" dirty="0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բազայի</a:t>
            </a:r>
            <a:r>
              <a:rPr lang="en-US" sz="2400" dirty="0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վրա</a:t>
            </a:r>
            <a:r>
              <a:rPr lang="en-US" sz="2400" dirty="0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 Unicode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«Elsevier»-ը` </a:t>
            </a:r>
            <a:r>
              <a:rPr lang="en-US" sz="2400" dirty="0" err="1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որպես</a:t>
            </a:r>
            <a:r>
              <a:rPr lang="en-US" sz="2400" dirty="0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ամսագրերի</a:t>
            </a:r>
            <a:r>
              <a:rPr lang="en-US" sz="2400" dirty="0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և </a:t>
            </a:r>
            <a:r>
              <a:rPr lang="en-US" sz="2400" dirty="0" err="1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գրքերի</a:t>
            </a:r>
            <a:r>
              <a:rPr lang="en-US" sz="2400" dirty="0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հրատարակիչ</a:t>
            </a:r>
            <a:r>
              <a:rPr lang="en-US" sz="2400" dirty="0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ունի</a:t>
            </a:r>
            <a:r>
              <a:rPr lang="en-US" sz="2400" dirty="0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ավելի</a:t>
            </a:r>
            <a:r>
              <a:rPr lang="en-US" sz="2400" dirty="0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քան</a:t>
            </a:r>
            <a:r>
              <a:rPr lang="en-US" sz="2400" dirty="0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130 </a:t>
            </a:r>
            <a:r>
              <a:rPr lang="en-US" sz="2400" dirty="0" err="1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տարվա</a:t>
            </a:r>
            <a:r>
              <a:rPr lang="en-US" sz="2400" dirty="0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պատմություն</a:t>
            </a:r>
            <a:r>
              <a:rPr lang="en-US" sz="2400" dirty="0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501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3C9-A4E2-4D8D-92F4-DC5B17B7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885" y="1192369"/>
            <a:ext cx="8360230" cy="5551899"/>
          </a:xfrm>
        </p:spPr>
        <p:txBody>
          <a:bodyPr>
            <a:no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FE34E6-3323-64D4-E62C-C5FAEBC63DFB}"/>
              </a:ext>
            </a:extLst>
          </p:cNvPr>
          <p:cNvSpPr txBox="1"/>
          <p:nvPr/>
        </p:nvSpPr>
        <p:spPr>
          <a:xfrm>
            <a:off x="1957613" y="264732"/>
            <a:ext cx="82023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000" dirty="0"/>
              <a:t>Author Identifier and the Citation Tracker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29540BB-16BE-0DD5-6BA2-5FC8683F6718}"/>
              </a:ext>
            </a:extLst>
          </p:cNvPr>
          <p:cNvGraphicFramePr/>
          <p:nvPr/>
        </p:nvGraphicFramePr>
        <p:xfrm>
          <a:off x="1915885" y="1676400"/>
          <a:ext cx="9648371" cy="5126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1611D8A-F38E-602E-925E-973EDD70C9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5589798"/>
              </p:ext>
            </p:extLst>
          </p:nvPr>
        </p:nvGraphicFramePr>
        <p:xfrm>
          <a:off x="2031999" y="1676400"/>
          <a:ext cx="8995229" cy="446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46459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3C9-A4E2-4D8D-92F4-DC5B17B7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885" y="1192369"/>
            <a:ext cx="8360230" cy="5551899"/>
          </a:xfrm>
        </p:spPr>
        <p:txBody>
          <a:bodyPr>
            <a:no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FE34E6-3323-64D4-E62C-C5FAEBC63DFB}"/>
              </a:ext>
            </a:extLst>
          </p:cNvPr>
          <p:cNvSpPr txBox="1"/>
          <p:nvPr/>
        </p:nvSpPr>
        <p:spPr>
          <a:xfrm>
            <a:off x="1957613" y="264732"/>
            <a:ext cx="82023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000" dirty="0" err="1"/>
              <a:t>Հիրշի</a:t>
            </a:r>
            <a:r>
              <a:rPr lang="en-US" sz="4000" dirty="0"/>
              <a:t> </a:t>
            </a:r>
            <a:r>
              <a:rPr lang="en-US" sz="4000" dirty="0" err="1"/>
              <a:t>ինդեքսը</a:t>
            </a:r>
            <a:endParaRPr lang="en-US" sz="40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29540BB-16BE-0DD5-6BA2-5FC8683F6718}"/>
              </a:ext>
            </a:extLst>
          </p:cNvPr>
          <p:cNvGraphicFramePr/>
          <p:nvPr/>
        </p:nvGraphicFramePr>
        <p:xfrm>
          <a:off x="1915885" y="1676400"/>
          <a:ext cx="9648371" cy="5126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1611D8A-F38E-602E-925E-973EDD70C9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9209464"/>
              </p:ext>
            </p:extLst>
          </p:nvPr>
        </p:nvGraphicFramePr>
        <p:xfrm>
          <a:off x="2031999" y="1588891"/>
          <a:ext cx="9532257" cy="5004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880626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3C9-A4E2-4D8D-92F4-DC5B17B7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885" y="1192369"/>
            <a:ext cx="8360230" cy="5551899"/>
          </a:xfrm>
        </p:spPr>
        <p:txBody>
          <a:bodyPr>
            <a:no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FE34E6-3323-64D4-E62C-C5FAEBC63DFB}"/>
              </a:ext>
            </a:extLst>
          </p:cNvPr>
          <p:cNvSpPr txBox="1"/>
          <p:nvPr/>
        </p:nvSpPr>
        <p:spPr>
          <a:xfrm>
            <a:off x="2184717" y="379383"/>
            <a:ext cx="8202388" cy="2744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Ինչպե՞ս</a:t>
            </a:r>
            <a:r>
              <a:rPr lang="en-US" sz="2400" dirty="0">
                <a:solidFill>
                  <a:srgbClr val="000000"/>
                </a:solidFill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գրանցվել</a:t>
            </a:r>
            <a:r>
              <a:rPr lang="en-US" sz="2400" dirty="0">
                <a:solidFill>
                  <a:srgbClr val="000000"/>
                </a:solidFill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en-US" sz="24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2400" dirty="0" err="1">
                <a:solidFill>
                  <a:srgbClr val="000000"/>
                </a:solidFill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ում</a:t>
            </a:r>
            <a:r>
              <a:rPr lang="en-US" sz="2400" dirty="0">
                <a:solidFill>
                  <a:srgbClr val="000000"/>
                </a:solidFill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0000"/>
              </a:solidFill>
              <a:effectLst/>
              <a:latin typeface="GHEA Grapalat" panose="02000506050000020003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0000"/>
              </a:solidFill>
              <a:latin typeface="GHEA Grapalat" panose="02000506050000020003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Անհրաժեշտ</a:t>
            </a:r>
            <a:r>
              <a:rPr lang="en-US" sz="2400" dirty="0">
                <a:solidFill>
                  <a:srgbClr val="000000"/>
                </a:solidFill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է </a:t>
            </a:r>
            <a:r>
              <a:rPr lang="en-US" sz="2400" dirty="0" err="1">
                <a:solidFill>
                  <a:srgbClr val="000000"/>
                </a:solidFill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մուտք</a:t>
            </a:r>
            <a:r>
              <a:rPr lang="en-US" sz="2400" dirty="0">
                <a:solidFill>
                  <a:srgbClr val="000000"/>
                </a:solidFill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գործել</a:t>
            </a:r>
            <a:r>
              <a:rPr lang="en-US" sz="24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 Unicode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en-US" sz="24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-ի </a:t>
            </a:r>
            <a:r>
              <a:rPr lang="en-US" sz="2400" dirty="0" err="1">
                <a:solidFill>
                  <a:srgbClr val="000000"/>
                </a:solidFill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համակարգ</a:t>
            </a:r>
            <a:r>
              <a:rPr lang="en-US" sz="2400" dirty="0">
                <a:solidFill>
                  <a:srgbClr val="000000"/>
                </a:solidFill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հետևյալ</a:t>
            </a:r>
            <a:r>
              <a:rPr lang="en-US" sz="2400" dirty="0">
                <a:solidFill>
                  <a:srgbClr val="000000"/>
                </a:solidFill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հղումով</a:t>
            </a:r>
            <a:r>
              <a:rPr lang="en-US" sz="2400" dirty="0">
                <a:solidFill>
                  <a:srgbClr val="000000"/>
                </a:solidFill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՝ </a:t>
            </a:r>
            <a:r>
              <a:rPr lang="en-US" sz="24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https://www.scopus.com/</a:t>
            </a:r>
            <a:r>
              <a:rPr lang="en-US" sz="2400" u="sng" dirty="0">
                <a:solidFill>
                  <a:srgbClr val="009CD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400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և </a:t>
            </a:r>
            <a:r>
              <a:rPr lang="en-US" sz="2400" u="sng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գրանցվել</a:t>
            </a:r>
            <a:r>
              <a:rPr lang="en-US" sz="2400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՝ </a:t>
            </a:r>
            <a:r>
              <a:rPr lang="en-US" sz="2400" u="sng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սեղմելով</a:t>
            </a:r>
            <a:r>
              <a:rPr lang="en-US" sz="2400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Register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կոճակը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2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6F707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29540BB-16BE-0DD5-6BA2-5FC8683F6718}"/>
              </a:ext>
            </a:extLst>
          </p:cNvPr>
          <p:cNvGraphicFramePr/>
          <p:nvPr/>
        </p:nvGraphicFramePr>
        <p:xfrm>
          <a:off x="1915885" y="1676400"/>
          <a:ext cx="9648371" cy="5126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 descr="image001">
            <a:extLst>
              <a:ext uri="{FF2B5EF4-FFF2-40B4-BE49-F238E27FC236}">
                <a16:creationId xmlns:a16="http://schemas.microsoft.com/office/drawing/2014/main" id="{24960DCC-BCC3-ECF3-85E3-70B478D552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75" y="3284140"/>
            <a:ext cx="10721199" cy="27985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3353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3C9-A4E2-4D8D-92F4-DC5B17B7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885" y="1192369"/>
            <a:ext cx="8360230" cy="5551899"/>
          </a:xfrm>
        </p:spPr>
        <p:txBody>
          <a:bodyPr>
            <a:no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FE34E6-3323-64D4-E62C-C5FAEBC63DFB}"/>
              </a:ext>
            </a:extLst>
          </p:cNvPr>
          <p:cNvSpPr txBox="1"/>
          <p:nvPr/>
        </p:nvSpPr>
        <p:spPr>
          <a:xfrm>
            <a:off x="2184717" y="379383"/>
            <a:ext cx="8202388" cy="6029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Գրանցումը</a:t>
            </a: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համակարգում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GHEA Grapalat" panose="02000506050000020003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200" dirty="0">
              <a:latin typeface="GHEA Grapalat" panose="02000506050000020003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GHEA Grapalat" panose="02000506050000020003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Լրացման</a:t>
            </a:r>
            <a:r>
              <a:rPr lang="en-US" sz="32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ենթակա</a:t>
            </a:r>
            <a:r>
              <a:rPr lang="en-US" sz="32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դաշտերն</a:t>
            </a:r>
            <a:r>
              <a:rPr lang="en-US" sz="32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են</a:t>
            </a:r>
            <a:r>
              <a:rPr lang="en-US" sz="32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Անուն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Ազգանուն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Էլփոստ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Գաղտնաբառ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Հաստատել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գաղտնաբառը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2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29540BB-16BE-0DD5-6BA2-5FC8683F6718}"/>
              </a:ext>
            </a:extLst>
          </p:cNvPr>
          <p:cNvGraphicFramePr/>
          <p:nvPr/>
        </p:nvGraphicFramePr>
        <p:xfrm>
          <a:off x="1915885" y="1676400"/>
          <a:ext cx="9648371" cy="5126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4191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3C9-A4E2-4D8D-92F4-DC5B17B7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885" y="1192369"/>
            <a:ext cx="8360230" cy="5551899"/>
          </a:xfrm>
        </p:spPr>
        <p:txBody>
          <a:bodyPr>
            <a:no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FE34E6-3323-64D4-E62C-C5FAEBC63DFB}"/>
              </a:ext>
            </a:extLst>
          </p:cNvPr>
          <p:cNvSpPr txBox="1"/>
          <p:nvPr/>
        </p:nvSpPr>
        <p:spPr>
          <a:xfrm>
            <a:off x="2184717" y="379383"/>
            <a:ext cx="8202388" cy="189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Հաջորդ</a:t>
            </a:r>
            <a:r>
              <a:rPr lang="en-US" sz="24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քայլով</a:t>
            </a:r>
            <a:r>
              <a:rPr lang="en-US" sz="24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պետք</a:t>
            </a:r>
            <a:r>
              <a:rPr lang="en-US" sz="24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է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ընդունել</a:t>
            </a:r>
            <a:r>
              <a:rPr lang="en-US" sz="24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Օգտագործողի</a:t>
            </a:r>
            <a:r>
              <a:rPr lang="en-US" sz="2400" b="1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պայմանագրի</a:t>
            </a:r>
            <a:r>
              <a:rPr lang="en-US" sz="24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պայմանները</a:t>
            </a:r>
            <a:r>
              <a:rPr lang="en-US" sz="24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՝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սեղմելով</a:t>
            </a:r>
            <a:r>
              <a:rPr lang="en-US" sz="24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Register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կոճակը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2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image002">
            <a:extLst>
              <a:ext uri="{FF2B5EF4-FFF2-40B4-BE49-F238E27FC236}">
                <a16:creationId xmlns:a16="http://schemas.microsoft.com/office/drawing/2014/main" id="{F72921E1-0272-C648-FF53-E18764123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518" y="1492250"/>
            <a:ext cx="7528597" cy="4986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0482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3C9-A4E2-4D8D-92F4-DC5B17B7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885" y="1192369"/>
            <a:ext cx="8360230" cy="5551899"/>
          </a:xfrm>
        </p:spPr>
        <p:txBody>
          <a:bodyPr>
            <a:no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FE34E6-3323-64D4-E62C-C5FAEBC63DFB}"/>
              </a:ext>
            </a:extLst>
          </p:cNvPr>
          <p:cNvSpPr txBox="1"/>
          <p:nvPr/>
        </p:nvSpPr>
        <p:spPr>
          <a:xfrm>
            <a:off x="4579142" y="265627"/>
            <a:ext cx="4987791" cy="5400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Ըստ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ցանկության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՝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կարելի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է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լրացնել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նաև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լրացուցիչ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դաշտերը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՝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սեղմելով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Show other settings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կոճակը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Կարելի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է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վերբեռնել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լուսանկար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ինչպես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նաև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նշել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պաշտոն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և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հասցե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2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image003">
            <a:extLst>
              <a:ext uri="{FF2B5EF4-FFF2-40B4-BE49-F238E27FC236}">
                <a16:creationId xmlns:a16="http://schemas.microsoft.com/office/drawing/2014/main" id="{B85B9772-7C36-E7DC-EF49-18DDE6B15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48" y="4472328"/>
            <a:ext cx="8654503" cy="22719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77110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1566</TotalTime>
  <Words>418</Words>
  <Application>Microsoft Office PowerPoint</Application>
  <PresentationFormat>Widescreen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Unicode</vt:lpstr>
      <vt:lpstr>Calibri</vt:lpstr>
      <vt:lpstr>Century Gothic</vt:lpstr>
      <vt:lpstr>GHEA Grapalat</vt:lpstr>
      <vt:lpstr>Sylfaen</vt:lpstr>
      <vt:lpstr>Times New Roman</vt:lpstr>
      <vt:lpstr>Wingdings 3</vt:lpstr>
      <vt:lpstr>Ion</vt:lpstr>
      <vt:lpstr>          ՀՀ ԳԻՏՈՒԹՅՈՒՆՆԵՐԻ ԱԶԳԱՅԻՆ ԱԿԱԴԵՄԻԱ ԳԻՏԱԿՐԹԱԿԱՆ ՄԻՋԱԶԳԱՅԻՆ ԿԵՆՏՐՈՆ  ԻՆՉՊԵ՞Ս ԳՐԱՆՑՎԵԼ SCOPUS -ՈՒՄ      </vt:lpstr>
      <vt:lpstr>PowerPoint Presentation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ՇՆՈՐՀԱԿԱԼՈՒԹՅՈՒՆ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ՀՀ ԳԻՏՈՒԹՅՈՒՆՆԵՐԻ ԱԶԳԱՅԻՆ ԱԿԱԴԵՄԻԱ ՄԻՋԱԶԳԱՅԻՆ ԳԻՏԱԿՐԹԱԿԱՆ ԿԵՆՏՐՈՆ ԼԵԶՎԱԲԱՆՈՒԹՅԱՆ ԱՄԲԻՈՆ     ՕԴԵՍԱՅԻ ՄԵՍՐՈՊ ՄԱՇՏՈՑԻ ԱՆՎԱՆ ԿԻՐԱԿՆՕՐՅԱ ԴՊՐՈՑՈՒՄ ԿՐԹԱԿԱՆ ԾՐԱԳՐԵՐԻ ՄՇԱԿՈՒՄ ԵՎ ՈՒՍՈՒՑԻՉՆԵՐԻ ՎԵՐԱՊԱՏՐԱՍՏՈՒՄ </dc:title>
  <dc:creator>meri.sargssyan@gmail.com</dc:creator>
  <cp:lastModifiedBy>meris</cp:lastModifiedBy>
  <cp:revision>404</cp:revision>
  <dcterms:created xsi:type="dcterms:W3CDTF">2020-07-19T21:20:01Z</dcterms:created>
  <dcterms:modified xsi:type="dcterms:W3CDTF">2023-02-15T06:06:26Z</dcterms:modified>
</cp:coreProperties>
</file>