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374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30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15FE-408C-4187-93A7-3AB9EC2B95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5F7EF-C521-4EB3-A9C3-C495741E31A9}">
      <dgm:prSet phldrT="[Text]"/>
      <dgm:spPr/>
      <dgm:t>
        <a:bodyPr/>
        <a:lstStyle/>
        <a:p>
          <a:r>
            <a:rPr lang="en-US" dirty="0" err="1"/>
            <a:t>Ակադեմիական</a:t>
          </a:r>
          <a:r>
            <a:rPr lang="en-US" dirty="0"/>
            <a:t> </a:t>
          </a:r>
          <a:r>
            <a:rPr lang="en-US" dirty="0" err="1"/>
            <a:t>տվյալների</a:t>
          </a:r>
          <a:r>
            <a:rPr lang="en-US" dirty="0"/>
            <a:t> </a:t>
          </a:r>
          <a:r>
            <a:rPr lang="en-US" dirty="0" err="1"/>
            <a:t>բազաներ</a:t>
          </a:r>
          <a:endParaRPr lang="en-US" dirty="0"/>
        </a:p>
      </dgm:t>
    </dgm:pt>
    <dgm:pt modelId="{C2476F08-689C-4E9C-8BFA-592C0C414A6A}" type="parTrans" cxnId="{22D7FC18-71E9-4B32-8611-28E5D67D0FD6}">
      <dgm:prSet/>
      <dgm:spPr/>
      <dgm:t>
        <a:bodyPr/>
        <a:lstStyle/>
        <a:p>
          <a:endParaRPr lang="en-US"/>
        </a:p>
      </dgm:t>
    </dgm:pt>
    <dgm:pt modelId="{481E6D50-DED6-47DF-8440-A89AC95A0A23}" type="sibTrans" cxnId="{22D7FC18-71E9-4B32-8611-28E5D67D0FD6}">
      <dgm:prSet/>
      <dgm:spPr/>
      <dgm:t>
        <a:bodyPr/>
        <a:lstStyle/>
        <a:p>
          <a:endParaRPr lang="en-US"/>
        </a:p>
      </dgm:t>
    </dgm:pt>
    <dgm:pt modelId="{37D8E542-FC02-48B8-BD96-24A43D7C4FBF}" type="pres">
      <dgm:prSet presAssocID="{9D5615FE-408C-4187-93A7-3AB9EC2B955F}" presName="Name0" presStyleCnt="0">
        <dgm:presLayoutVars>
          <dgm:dir/>
          <dgm:animLvl val="lvl"/>
          <dgm:resizeHandles/>
        </dgm:presLayoutVars>
      </dgm:prSet>
      <dgm:spPr/>
    </dgm:pt>
    <dgm:pt modelId="{BA682B24-7CFB-4275-9220-DAA09A354192}" type="pres">
      <dgm:prSet presAssocID="{57D5F7EF-C521-4EB3-A9C3-C495741E31A9}" presName="linNode" presStyleCnt="0"/>
      <dgm:spPr/>
    </dgm:pt>
    <dgm:pt modelId="{EC98C664-DCBE-4F11-A89F-56280C867741}" type="pres">
      <dgm:prSet presAssocID="{57D5F7EF-C521-4EB3-A9C3-C495741E31A9}" presName="parentShp" presStyleLbl="node1" presStyleIdx="0" presStyleCnt="1" custScaleX="121827">
        <dgm:presLayoutVars>
          <dgm:bulletEnabled val="1"/>
        </dgm:presLayoutVars>
      </dgm:prSet>
      <dgm:spPr/>
    </dgm:pt>
    <dgm:pt modelId="{9B2CBDEE-C2CC-4850-8C69-CF8C24169B91}" type="pres">
      <dgm:prSet presAssocID="{57D5F7EF-C521-4EB3-A9C3-C495741E31A9}" presName="childShp" presStyleLbl="bgAccFollowNode1" presStyleIdx="0" presStyleCnt="1" custLinFactNeighborX="-182">
        <dgm:presLayoutVars>
          <dgm:bulletEnabled val="1"/>
        </dgm:presLayoutVars>
      </dgm:prSet>
      <dgm:spPr/>
    </dgm:pt>
  </dgm:ptLst>
  <dgm:cxnLst>
    <dgm:cxn modelId="{553D6801-EE29-4E52-AA39-A85E1D03D3D3}" type="presOf" srcId="{57D5F7EF-C521-4EB3-A9C3-C495741E31A9}" destId="{EC98C664-DCBE-4F11-A89F-56280C867741}" srcOrd="0" destOrd="0" presId="urn:microsoft.com/office/officeart/2005/8/layout/vList6"/>
    <dgm:cxn modelId="{22D7FC18-71E9-4B32-8611-28E5D67D0FD6}" srcId="{9D5615FE-408C-4187-93A7-3AB9EC2B955F}" destId="{57D5F7EF-C521-4EB3-A9C3-C495741E31A9}" srcOrd="0" destOrd="0" parTransId="{C2476F08-689C-4E9C-8BFA-592C0C414A6A}" sibTransId="{481E6D50-DED6-47DF-8440-A89AC95A0A23}"/>
    <dgm:cxn modelId="{2A0AAD95-950A-4FA1-AD9C-4700EB932F53}" type="presOf" srcId="{9D5615FE-408C-4187-93A7-3AB9EC2B955F}" destId="{37D8E542-FC02-48B8-BD96-24A43D7C4FBF}" srcOrd="0" destOrd="0" presId="urn:microsoft.com/office/officeart/2005/8/layout/vList6"/>
    <dgm:cxn modelId="{36C04F28-48BA-4D8F-8ECB-0D44C6930F9F}" type="presParOf" srcId="{37D8E542-FC02-48B8-BD96-24A43D7C4FBF}" destId="{BA682B24-7CFB-4275-9220-DAA09A354192}" srcOrd="0" destOrd="0" presId="urn:microsoft.com/office/officeart/2005/8/layout/vList6"/>
    <dgm:cxn modelId="{C8BE3517-7B14-496E-8FFE-8FE753946DB2}" type="presParOf" srcId="{BA682B24-7CFB-4275-9220-DAA09A354192}" destId="{EC98C664-DCBE-4F11-A89F-56280C867741}" srcOrd="0" destOrd="0" presId="urn:microsoft.com/office/officeart/2005/8/layout/vList6"/>
    <dgm:cxn modelId="{CB0EA353-8E50-425A-9DB1-0672F8D26756}" type="presParOf" srcId="{BA682B24-7CFB-4275-9220-DAA09A354192}" destId="{9B2CBDEE-C2CC-4850-8C69-CF8C24169B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F74183-D55B-4CFF-8D8C-9CDC0125B90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7AB1A-5FEA-4E43-AA92-7CDF08D1F741}">
      <dgm:prSet phldrT="[Text]"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Որոնել</a:t>
          </a:r>
          <a:r>
            <a:rPr lang="en-US" dirty="0"/>
            <a:t> </a:t>
          </a:r>
          <a:r>
            <a:rPr lang="en-US" dirty="0" err="1"/>
            <a:t>հոդվածներ</a:t>
          </a:r>
          <a:r>
            <a:rPr lang="en-US" dirty="0"/>
            <a:t> և </a:t>
          </a:r>
          <a:r>
            <a:rPr lang="en-US" dirty="0" err="1"/>
            <a:t>գիտաժողովի</a:t>
          </a:r>
          <a:r>
            <a:rPr lang="en-US" dirty="0"/>
            <a:t> </a:t>
          </a:r>
          <a:r>
            <a:rPr lang="en-US" dirty="0" err="1"/>
            <a:t>նյութեր</a:t>
          </a:r>
          <a:r>
            <a:rPr lang="en-US" dirty="0"/>
            <a:t>՝ </a:t>
          </a:r>
          <a:r>
            <a:rPr lang="en-US" dirty="0" err="1"/>
            <a:t>հղումների</a:t>
          </a:r>
          <a:r>
            <a:rPr lang="en-US" dirty="0"/>
            <a:t> </a:t>
          </a:r>
          <a:r>
            <a:rPr lang="en-US" dirty="0" err="1"/>
            <a:t>բարձր</a:t>
          </a:r>
          <a:r>
            <a:rPr lang="en-US" dirty="0"/>
            <a:t> </a:t>
          </a:r>
          <a:r>
            <a:rPr lang="en-US" dirty="0" err="1"/>
            <a:t>ցուցանիշ</a:t>
          </a:r>
          <a:r>
            <a:rPr lang="en-US" dirty="0"/>
            <a:t> </a:t>
          </a:r>
          <a:r>
            <a:rPr lang="en-US" dirty="0" err="1"/>
            <a:t>ունեցող</a:t>
          </a:r>
          <a:endParaRPr lang="en-US" dirty="0"/>
        </a:p>
      </dgm:t>
    </dgm:pt>
    <dgm:pt modelId="{93E1F689-4BCD-43B8-A2CB-CF9A49CFC29B}" type="parTrans" cxnId="{41EC8B41-3136-4B4D-8849-6FE6A5C52AE5}">
      <dgm:prSet/>
      <dgm:spPr/>
      <dgm:t>
        <a:bodyPr/>
        <a:lstStyle/>
        <a:p>
          <a:endParaRPr lang="en-US"/>
        </a:p>
      </dgm:t>
    </dgm:pt>
    <dgm:pt modelId="{6D504E8E-4CF4-47F1-B9CB-6958A1F4554E}" type="sibTrans" cxnId="{41EC8B41-3136-4B4D-8849-6FE6A5C52AE5}">
      <dgm:prSet/>
      <dgm:spPr/>
      <dgm:t>
        <a:bodyPr/>
        <a:lstStyle/>
        <a:p>
          <a:endParaRPr lang="en-US"/>
        </a:p>
      </dgm:t>
    </dgm:pt>
    <dgm:pt modelId="{8323F8BF-9683-49DC-95AE-908353899F75}">
      <dgm:prSet/>
      <dgm:spPr/>
      <dgm:t>
        <a:bodyPr/>
        <a:lstStyle/>
        <a:p>
          <a:r>
            <a:rPr lang="en-US"/>
            <a:t>• Տեղեկանալ հարակից ոլորտների կարևոր արդյունքների մասին</a:t>
          </a:r>
        </a:p>
      </dgm:t>
    </dgm:pt>
    <dgm:pt modelId="{592F0262-16E2-448A-AAD6-E7C0B981ECD0}" type="parTrans" cxnId="{4B887D02-51C1-4EC8-8FD7-55664A78B898}">
      <dgm:prSet/>
      <dgm:spPr/>
      <dgm:t>
        <a:bodyPr/>
        <a:lstStyle/>
        <a:p>
          <a:endParaRPr lang="en-US"/>
        </a:p>
      </dgm:t>
    </dgm:pt>
    <dgm:pt modelId="{BEEBC091-F130-429B-93C0-1DF39F7B7212}" type="sibTrans" cxnId="{4B887D02-51C1-4EC8-8FD7-55664A78B898}">
      <dgm:prSet/>
      <dgm:spPr/>
      <dgm:t>
        <a:bodyPr/>
        <a:lstStyle/>
        <a:p>
          <a:endParaRPr lang="en-US"/>
        </a:p>
      </dgm:t>
    </dgm:pt>
    <dgm:pt modelId="{969756DB-18E6-4B81-BBA2-9B72E7E5020E}">
      <dgm:prSet/>
      <dgm:spPr/>
      <dgm:t>
        <a:bodyPr/>
        <a:lstStyle/>
        <a:p>
          <a:r>
            <a:rPr lang="en-US"/>
            <a:t>• Բացահայտել զարգացման միտումները, որոնք կօգնեն լավ արդյունքների հասնել ինչպես ուսումնասիրության, այնպես էլ դրամաշնորհներ ստանալու հարցում</a:t>
          </a:r>
        </a:p>
      </dgm:t>
    </dgm:pt>
    <dgm:pt modelId="{37866939-8168-4360-9DEC-D69208941066}" type="parTrans" cxnId="{008287B7-06B7-441B-B47E-EC9AA155A609}">
      <dgm:prSet/>
      <dgm:spPr/>
      <dgm:t>
        <a:bodyPr/>
        <a:lstStyle/>
        <a:p>
          <a:endParaRPr lang="en-US"/>
        </a:p>
      </dgm:t>
    </dgm:pt>
    <dgm:pt modelId="{79185C88-8602-4071-9FEA-047D4E3538CA}" type="sibTrans" cxnId="{008287B7-06B7-441B-B47E-EC9AA155A609}">
      <dgm:prSet/>
      <dgm:spPr/>
      <dgm:t>
        <a:bodyPr/>
        <a:lstStyle/>
        <a:p>
          <a:endParaRPr lang="en-US"/>
        </a:p>
      </dgm:t>
    </dgm:pt>
    <dgm:pt modelId="{4B8E4F39-DB1B-49DF-AF1E-E8280870929A}">
      <dgm:prSet/>
      <dgm:spPr/>
      <dgm:t>
        <a:bodyPr/>
        <a:lstStyle/>
        <a:p>
          <a:r>
            <a:rPr lang="en-US"/>
            <a:t>• Բացահայտել պոտենցիալ համագործակցողներին, որոնց հղման բարձր ցուցանիշներ ունեն</a:t>
          </a:r>
        </a:p>
      </dgm:t>
    </dgm:pt>
    <dgm:pt modelId="{569CCE8C-160E-451A-BA31-B81EB80508ED}" type="parTrans" cxnId="{F0DD81D8-E4C3-419B-8234-D92C47417A64}">
      <dgm:prSet/>
      <dgm:spPr/>
      <dgm:t>
        <a:bodyPr/>
        <a:lstStyle/>
        <a:p>
          <a:endParaRPr lang="en-US"/>
        </a:p>
      </dgm:t>
    </dgm:pt>
    <dgm:pt modelId="{A7C8CA22-E262-4C2A-B8B0-FC24185E079B}" type="sibTrans" cxnId="{F0DD81D8-E4C3-419B-8234-D92C47417A64}">
      <dgm:prSet/>
      <dgm:spPr/>
      <dgm:t>
        <a:bodyPr/>
        <a:lstStyle/>
        <a:p>
          <a:endParaRPr lang="en-US"/>
        </a:p>
      </dgm:t>
    </dgm:pt>
    <dgm:pt modelId="{352E4E4C-D86A-4B47-BA54-C69B757D5468}" type="pres">
      <dgm:prSet presAssocID="{91F74183-D55B-4CFF-8D8C-9CDC0125B90E}" presName="compositeShape" presStyleCnt="0">
        <dgm:presLayoutVars>
          <dgm:dir/>
          <dgm:resizeHandles/>
        </dgm:presLayoutVars>
      </dgm:prSet>
      <dgm:spPr/>
    </dgm:pt>
    <dgm:pt modelId="{BA95B780-2554-4ACF-A609-E04E56023306}" type="pres">
      <dgm:prSet presAssocID="{91F74183-D55B-4CFF-8D8C-9CDC0125B90E}" presName="pyramid" presStyleLbl="node1" presStyleIdx="0" presStyleCnt="1"/>
      <dgm:spPr/>
    </dgm:pt>
    <dgm:pt modelId="{27159327-657D-47EB-9161-34E22473EE74}" type="pres">
      <dgm:prSet presAssocID="{91F74183-D55B-4CFF-8D8C-9CDC0125B90E}" presName="theList" presStyleCnt="0"/>
      <dgm:spPr/>
    </dgm:pt>
    <dgm:pt modelId="{98B21801-E180-43BF-8AA9-475C431BC855}" type="pres">
      <dgm:prSet presAssocID="{D1D7AB1A-5FEA-4E43-AA92-7CDF08D1F741}" presName="aNode" presStyleLbl="fgAcc1" presStyleIdx="0" presStyleCnt="4">
        <dgm:presLayoutVars>
          <dgm:bulletEnabled val="1"/>
        </dgm:presLayoutVars>
      </dgm:prSet>
      <dgm:spPr/>
    </dgm:pt>
    <dgm:pt modelId="{5D168B8E-3919-4354-BF55-0E0C043E8D2D}" type="pres">
      <dgm:prSet presAssocID="{D1D7AB1A-5FEA-4E43-AA92-7CDF08D1F741}" presName="aSpace" presStyleCnt="0"/>
      <dgm:spPr/>
    </dgm:pt>
    <dgm:pt modelId="{D0265696-953D-496F-A735-9CC09432FC32}" type="pres">
      <dgm:prSet presAssocID="{8323F8BF-9683-49DC-95AE-908353899F75}" presName="aNode" presStyleLbl="fgAcc1" presStyleIdx="1" presStyleCnt="4">
        <dgm:presLayoutVars>
          <dgm:bulletEnabled val="1"/>
        </dgm:presLayoutVars>
      </dgm:prSet>
      <dgm:spPr/>
    </dgm:pt>
    <dgm:pt modelId="{2E7863D5-EAEC-4168-AE57-7351245AA242}" type="pres">
      <dgm:prSet presAssocID="{8323F8BF-9683-49DC-95AE-908353899F75}" presName="aSpace" presStyleCnt="0"/>
      <dgm:spPr/>
    </dgm:pt>
    <dgm:pt modelId="{DCFB6CD6-C04A-4647-8C8F-2C8671A09316}" type="pres">
      <dgm:prSet presAssocID="{969756DB-18E6-4B81-BBA2-9B72E7E5020E}" presName="aNode" presStyleLbl="fgAcc1" presStyleIdx="2" presStyleCnt="4">
        <dgm:presLayoutVars>
          <dgm:bulletEnabled val="1"/>
        </dgm:presLayoutVars>
      </dgm:prSet>
      <dgm:spPr/>
    </dgm:pt>
    <dgm:pt modelId="{C40AA02F-B65C-4506-8AD8-AB21E7B331A3}" type="pres">
      <dgm:prSet presAssocID="{969756DB-18E6-4B81-BBA2-9B72E7E5020E}" presName="aSpace" presStyleCnt="0"/>
      <dgm:spPr/>
    </dgm:pt>
    <dgm:pt modelId="{6E16CDB7-DFA8-4C23-A865-3813709E2B50}" type="pres">
      <dgm:prSet presAssocID="{4B8E4F39-DB1B-49DF-AF1E-E8280870929A}" presName="aNode" presStyleLbl="fgAcc1" presStyleIdx="3" presStyleCnt="4">
        <dgm:presLayoutVars>
          <dgm:bulletEnabled val="1"/>
        </dgm:presLayoutVars>
      </dgm:prSet>
      <dgm:spPr/>
    </dgm:pt>
    <dgm:pt modelId="{174034DD-A2B2-4331-8164-8208EE5AD9DF}" type="pres">
      <dgm:prSet presAssocID="{4B8E4F39-DB1B-49DF-AF1E-E8280870929A}" presName="aSpace" presStyleCnt="0"/>
      <dgm:spPr/>
    </dgm:pt>
  </dgm:ptLst>
  <dgm:cxnLst>
    <dgm:cxn modelId="{4B887D02-51C1-4EC8-8FD7-55664A78B898}" srcId="{91F74183-D55B-4CFF-8D8C-9CDC0125B90E}" destId="{8323F8BF-9683-49DC-95AE-908353899F75}" srcOrd="1" destOrd="0" parTransId="{592F0262-16E2-448A-AAD6-E7C0B981ECD0}" sibTransId="{BEEBC091-F130-429B-93C0-1DF39F7B7212}"/>
    <dgm:cxn modelId="{BD8AAF17-1EBF-47B0-A35E-85084643B8A3}" type="presOf" srcId="{91F74183-D55B-4CFF-8D8C-9CDC0125B90E}" destId="{352E4E4C-D86A-4B47-BA54-C69B757D5468}" srcOrd="0" destOrd="0" presId="urn:microsoft.com/office/officeart/2005/8/layout/pyramid2"/>
    <dgm:cxn modelId="{FAF5AF2C-3EB3-4C03-8424-6F0D1A1CB5FC}" type="presOf" srcId="{8323F8BF-9683-49DC-95AE-908353899F75}" destId="{D0265696-953D-496F-A735-9CC09432FC32}" srcOrd="0" destOrd="0" presId="urn:microsoft.com/office/officeart/2005/8/layout/pyramid2"/>
    <dgm:cxn modelId="{41EC8B41-3136-4B4D-8849-6FE6A5C52AE5}" srcId="{91F74183-D55B-4CFF-8D8C-9CDC0125B90E}" destId="{D1D7AB1A-5FEA-4E43-AA92-7CDF08D1F741}" srcOrd="0" destOrd="0" parTransId="{93E1F689-4BCD-43B8-A2CB-CF9A49CFC29B}" sibTransId="{6D504E8E-4CF4-47F1-B9CB-6958A1F4554E}"/>
    <dgm:cxn modelId="{A0661747-E6E9-409B-A51F-7D4F39407DB4}" type="presOf" srcId="{D1D7AB1A-5FEA-4E43-AA92-7CDF08D1F741}" destId="{98B21801-E180-43BF-8AA9-475C431BC855}" srcOrd="0" destOrd="0" presId="urn:microsoft.com/office/officeart/2005/8/layout/pyramid2"/>
    <dgm:cxn modelId="{008287B7-06B7-441B-B47E-EC9AA155A609}" srcId="{91F74183-D55B-4CFF-8D8C-9CDC0125B90E}" destId="{969756DB-18E6-4B81-BBA2-9B72E7E5020E}" srcOrd="2" destOrd="0" parTransId="{37866939-8168-4360-9DEC-D69208941066}" sibTransId="{79185C88-8602-4071-9FEA-047D4E3538CA}"/>
    <dgm:cxn modelId="{0C73E8C2-F451-4450-B282-97FA54F52C46}" type="presOf" srcId="{4B8E4F39-DB1B-49DF-AF1E-E8280870929A}" destId="{6E16CDB7-DFA8-4C23-A865-3813709E2B50}" srcOrd="0" destOrd="0" presId="urn:microsoft.com/office/officeart/2005/8/layout/pyramid2"/>
    <dgm:cxn modelId="{942864C6-A3B1-409A-9EF8-1EA462941874}" type="presOf" srcId="{969756DB-18E6-4B81-BBA2-9B72E7E5020E}" destId="{DCFB6CD6-C04A-4647-8C8F-2C8671A09316}" srcOrd="0" destOrd="0" presId="urn:microsoft.com/office/officeart/2005/8/layout/pyramid2"/>
    <dgm:cxn modelId="{F0DD81D8-E4C3-419B-8234-D92C47417A64}" srcId="{91F74183-D55B-4CFF-8D8C-9CDC0125B90E}" destId="{4B8E4F39-DB1B-49DF-AF1E-E8280870929A}" srcOrd="3" destOrd="0" parTransId="{569CCE8C-160E-451A-BA31-B81EB80508ED}" sibTransId="{A7C8CA22-E262-4C2A-B8B0-FC24185E079B}"/>
    <dgm:cxn modelId="{19575DDC-688E-497E-9655-7B89FE2AC958}" type="presParOf" srcId="{352E4E4C-D86A-4B47-BA54-C69B757D5468}" destId="{BA95B780-2554-4ACF-A609-E04E56023306}" srcOrd="0" destOrd="0" presId="urn:microsoft.com/office/officeart/2005/8/layout/pyramid2"/>
    <dgm:cxn modelId="{3A0E5490-01CB-4C4A-8F24-88A7F40F8644}" type="presParOf" srcId="{352E4E4C-D86A-4B47-BA54-C69B757D5468}" destId="{27159327-657D-47EB-9161-34E22473EE74}" srcOrd="1" destOrd="0" presId="urn:microsoft.com/office/officeart/2005/8/layout/pyramid2"/>
    <dgm:cxn modelId="{7184479A-64C0-4E54-A095-2E378BB60BD6}" type="presParOf" srcId="{27159327-657D-47EB-9161-34E22473EE74}" destId="{98B21801-E180-43BF-8AA9-475C431BC855}" srcOrd="0" destOrd="0" presId="urn:microsoft.com/office/officeart/2005/8/layout/pyramid2"/>
    <dgm:cxn modelId="{E45B95B0-0416-40A6-A705-629479FD3131}" type="presParOf" srcId="{27159327-657D-47EB-9161-34E22473EE74}" destId="{5D168B8E-3919-4354-BF55-0E0C043E8D2D}" srcOrd="1" destOrd="0" presId="urn:microsoft.com/office/officeart/2005/8/layout/pyramid2"/>
    <dgm:cxn modelId="{69A9FEB1-9993-4922-A748-EBADB0A1B273}" type="presParOf" srcId="{27159327-657D-47EB-9161-34E22473EE74}" destId="{D0265696-953D-496F-A735-9CC09432FC32}" srcOrd="2" destOrd="0" presId="urn:microsoft.com/office/officeart/2005/8/layout/pyramid2"/>
    <dgm:cxn modelId="{E23CC372-3401-4CA1-8974-A32FD6104EC4}" type="presParOf" srcId="{27159327-657D-47EB-9161-34E22473EE74}" destId="{2E7863D5-EAEC-4168-AE57-7351245AA242}" srcOrd="3" destOrd="0" presId="urn:microsoft.com/office/officeart/2005/8/layout/pyramid2"/>
    <dgm:cxn modelId="{F5718076-D113-415F-A176-0E74F48AB1B6}" type="presParOf" srcId="{27159327-657D-47EB-9161-34E22473EE74}" destId="{DCFB6CD6-C04A-4647-8C8F-2C8671A09316}" srcOrd="4" destOrd="0" presId="urn:microsoft.com/office/officeart/2005/8/layout/pyramid2"/>
    <dgm:cxn modelId="{2297B972-B8DB-4C9F-A8CD-6826AD445A49}" type="presParOf" srcId="{27159327-657D-47EB-9161-34E22473EE74}" destId="{C40AA02F-B65C-4506-8AD8-AB21E7B331A3}" srcOrd="5" destOrd="0" presId="urn:microsoft.com/office/officeart/2005/8/layout/pyramid2"/>
    <dgm:cxn modelId="{6CA77696-C0D9-4459-955D-E38CCF039B63}" type="presParOf" srcId="{27159327-657D-47EB-9161-34E22473EE74}" destId="{6E16CDB7-DFA8-4C23-A865-3813709E2B50}" srcOrd="6" destOrd="0" presId="urn:microsoft.com/office/officeart/2005/8/layout/pyramid2"/>
    <dgm:cxn modelId="{6F8F020C-C0F8-4FE7-8944-851165671AA8}" type="presParOf" srcId="{27159327-657D-47EB-9161-34E22473EE74}" destId="{174034DD-A2B2-4331-8164-8208EE5AD9D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CBDEE-C2CC-4850-8C69-CF8C24169B91}">
      <dsp:nvSpPr>
        <dsp:cNvPr id="0" name=""/>
        <dsp:cNvSpPr/>
      </dsp:nvSpPr>
      <dsp:spPr>
        <a:xfrm>
          <a:off x="4519420" y="0"/>
          <a:ext cx="5567754" cy="3483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C664-DCBE-4F11-A89F-56280C867741}">
      <dsp:nvSpPr>
        <dsp:cNvPr id="0" name=""/>
        <dsp:cNvSpPr/>
      </dsp:nvSpPr>
      <dsp:spPr>
        <a:xfrm>
          <a:off x="4157" y="0"/>
          <a:ext cx="4522018" cy="3483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Ակադեմիական</a:t>
          </a:r>
          <a:r>
            <a:rPr lang="en-US" sz="4200" kern="1200" dirty="0"/>
            <a:t> </a:t>
          </a:r>
          <a:r>
            <a:rPr lang="en-US" sz="4200" kern="1200" dirty="0" err="1"/>
            <a:t>տվյալների</a:t>
          </a:r>
          <a:r>
            <a:rPr lang="en-US" sz="4200" kern="1200" dirty="0"/>
            <a:t> </a:t>
          </a:r>
          <a:r>
            <a:rPr lang="en-US" sz="4200" kern="1200" dirty="0" err="1"/>
            <a:t>բազաներ</a:t>
          </a:r>
          <a:endParaRPr lang="en-US" sz="4200" kern="1200" dirty="0"/>
        </a:p>
      </dsp:txBody>
      <dsp:txXfrm>
        <a:off x="174204" y="170047"/>
        <a:ext cx="4181924" cy="3143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5B780-2554-4ACF-A609-E04E56023306}">
      <dsp:nvSpPr>
        <dsp:cNvPr id="0" name=""/>
        <dsp:cNvSpPr/>
      </dsp:nvSpPr>
      <dsp:spPr>
        <a:xfrm>
          <a:off x="96307" y="0"/>
          <a:ext cx="6900334" cy="690033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21801-E180-43BF-8AA9-475C431BC855}">
      <dsp:nvSpPr>
        <dsp:cNvPr id="0" name=""/>
        <dsp:cNvSpPr/>
      </dsp:nvSpPr>
      <dsp:spPr>
        <a:xfrm>
          <a:off x="3546474" y="690707"/>
          <a:ext cx="4485217" cy="122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</a:t>
          </a:r>
          <a:r>
            <a:rPr lang="en-US" sz="1700" kern="1200" dirty="0" err="1"/>
            <a:t>Որոնել</a:t>
          </a:r>
          <a:r>
            <a:rPr lang="en-US" sz="1700" kern="1200" dirty="0"/>
            <a:t> </a:t>
          </a:r>
          <a:r>
            <a:rPr lang="en-US" sz="1700" kern="1200" dirty="0" err="1"/>
            <a:t>հոդվածներ</a:t>
          </a:r>
          <a:r>
            <a:rPr lang="en-US" sz="1700" kern="1200" dirty="0"/>
            <a:t> և </a:t>
          </a:r>
          <a:r>
            <a:rPr lang="en-US" sz="1700" kern="1200" dirty="0" err="1"/>
            <a:t>գիտաժողովի</a:t>
          </a:r>
          <a:r>
            <a:rPr lang="en-US" sz="1700" kern="1200" dirty="0"/>
            <a:t> </a:t>
          </a:r>
          <a:r>
            <a:rPr lang="en-US" sz="1700" kern="1200" dirty="0" err="1"/>
            <a:t>նյութեր</a:t>
          </a:r>
          <a:r>
            <a:rPr lang="en-US" sz="1700" kern="1200" dirty="0"/>
            <a:t>՝ </a:t>
          </a:r>
          <a:r>
            <a:rPr lang="en-US" sz="1700" kern="1200" dirty="0" err="1"/>
            <a:t>հղումների</a:t>
          </a:r>
          <a:r>
            <a:rPr lang="en-US" sz="1700" kern="1200" dirty="0"/>
            <a:t> </a:t>
          </a:r>
          <a:r>
            <a:rPr lang="en-US" sz="1700" kern="1200" dirty="0" err="1"/>
            <a:t>բարձր</a:t>
          </a:r>
          <a:r>
            <a:rPr lang="en-US" sz="1700" kern="1200" dirty="0"/>
            <a:t> </a:t>
          </a:r>
          <a:r>
            <a:rPr lang="en-US" sz="1700" kern="1200" dirty="0" err="1"/>
            <a:t>ցուցանիշ</a:t>
          </a:r>
          <a:r>
            <a:rPr lang="en-US" sz="1700" kern="1200" dirty="0"/>
            <a:t> </a:t>
          </a:r>
          <a:r>
            <a:rPr lang="en-US" sz="1700" kern="1200" dirty="0" err="1"/>
            <a:t>ունեցող</a:t>
          </a:r>
          <a:endParaRPr lang="en-US" sz="1700" kern="1200" dirty="0"/>
        </a:p>
      </dsp:txBody>
      <dsp:txXfrm>
        <a:off x="3606343" y="750576"/>
        <a:ext cx="4365479" cy="1106688"/>
      </dsp:txXfrm>
    </dsp:sp>
    <dsp:sp modelId="{D0265696-953D-496F-A735-9CC09432FC32}">
      <dsp:nvSpPr>
        <dsp:cNvPr id="0" name=""/>
        <dsp:cNvSpPr/>
      </dsp:nvSpPr>
      <dsp:spPr>
        <a:xfrm>
          <a:off x="3546474" y="2070437"/>
          <a:ext cx="4485217" cy="122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Տեղեկանալ հարակից ոլորտների կարևոր արդյունքների մասին</a:t>
          </a:r>
        </a:p>
      </dsp:txBody>
      <dsp:txXfrm>
        <a:off x="3606343" y="2130306"/>
        <a:ext cx="4365479" cy="1106688"/>
      </dsp:txXfrm>
    </dsp:sp>
    <dsp:sp modelId="{DCFB6CD6-C04A-4647-8C8F-2C8671A09316}">
      <dsp:nvSpPr>
        <dsp:cNvPr id="0" name=""/>
        <dsp:cNvSpPr/>
      </dsp:nvSpPr>
      <dsp:spPr>
        <a:xfrm>
          <a:off x="3546474" y="3450166"/>
          <a:ext cx="4485217" cy="122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Բացահայտել զարգացման միտումները, որոնք կօգնեն լավ արդյունքների հասնել ինչպես ուսումնասիրության, այնպես էլ դրամաշնորհներ ստանալու հարցում</a:t>
          </a:r>
        </a:p>
      </dsp:txBody>
      <dsp:txXfrm>
        <a:off x="3606343" y="3510035"/>
        <a:ext cx="4365479" cy="1106688"/>
      </dsp:txXfrm>
    </dsp:sp>
    <dsp:sp modelId="{6E16CDB7-DFA8-4C23-A865-3813709E2B50}">
      <dsp:nvSpPr>
        <dsp:cNvPr id="0" name=""/>
        <dsp:cNvSpPr/>
      </dsp:nvSpPr>
      <dsp:spPr>
        <a:xfrm>
          <a:off x="3546474" y="4829896"/>
          <a:ext cx="4485217" cy="1226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Բացահայտել պոտենցիալ համագործակցողներին, որոնց հղման բարձր ցուցանիշներ ունեն</a:t>
          </a:r>
        </a:p>
      </dsp:txBody>
      <dsp:txXfrm>
        <a:off x="3606343" y="4889765"/>
        <a:ext cx="4365479" cy="1106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i.sargsyan@isec.a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faq.org/posts/2021/04/best-10-unique-social-media-marketing-methods-that-work-wonders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1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hyperlink" Target="https://www.webofscience.com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hyperlink" Target="http://www.researcherid.com/" TargetMode="External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8091-4FE2-4309-B221-AEF9E7B9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953" y="661107"/>
            <a:ext cx="9364094" cy="4435448"/>
          </a:xfrm>
        </p:spPr>
        <p:txBody>
          <a:bodyPr>
            <a:normAutofit fontScale="90000"/>
          </a:bodyPr>
          <a:lstStyle/>
          <a:p>
            <a:pPr marL="450215" indent="448310" algn="ctr">
              <a:lnSpc>
                <a:spcPct val="150000"/>
              </a:lnSpc>
              <a:spcBef>
                <a:spcPts val="0"/>
              </a:spcBef>
            </a:pP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ՀՀ ԳԻՏՈՒԹՅՈՒՆՆԵՐԻ ԱԶԳԱՅԻՆ ԱԿԱԴԵՄԻԱ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ԳԻՏԱԿՐԹԱԿԱՆ 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ՄԻՋԱԶԳԱՅԻՆ ԿԵՆՏՐՈՆ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 ԳՐԱՆՑՎԵԼ </a:t>
            </a:r>
            <a:r>
              <a:rPr lang="en-US" sz="3100" b="1" dirty="0">
                <a:solidFill>
                  <a:schemeClr val="tx1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RESEARCHERID-ՈՒՄ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26C99-A850-4349-9391-A9C78038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87977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F1F5D-F3DB-0203-958C-9E9767174C74}"/>
              </a:ext>
            </a:extLst>
          </p:cNvPr>
          <p:cNvSpPr txBox="1"/>
          <p:nvPr/>
        </p:nvSpPr>
        <p:spPr>
          <a:xfrm>
            <a:off x="566056" y="4200600"/>
            <a:ext cx="6379029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ԳԱԱ ԳԿՄԿ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գիտական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քարտուղար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բ.գ.թ.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դոցենտ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երի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Սարգսյան</a:t>
            </a:r>
            <a:endParaRPr lang="en-US" sz="2400" b="1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hlinkClick r:id="rId3"/>
              </a:rPr>
              <a:t>meri.sargsyan@isec.am</a:t>
            </a:r>
            <a:r>
              <a:rPr lang="en-US" sz="2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0D3F6-71B5-B127-2038-8C31161F5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363" y="3335110"/>
            <a:ext cx="5105637" cy="3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2" y="264732"/>
            <a:ext cx="8995229" cy="992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Նախնական</a:t>
            </a:r>
            <a:r>
              <a:rPr lang="en-US" sz="32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գրանցում</a:t>
            </a:r>
            <a:endParaRPr lang="en-US" sz="3200" dirty="0">
              <a:solidFill>
                <a:srgbClr val="000000"/>
              </a:solidFill>
              <a:effectLst/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 descr="image002">
            <a:extLst>
              <a:ext uri="{FF2B5EF4-FFF2-40B4-BE49-F238E27FC236}">
                <a16:creationId xmlns:a16="http://schemas.microsoft.com/office/drawing/2014/main" id="{905BC3AF-4935-55B5-524A-9F1A77062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48" y="1277221"/>
            <a:ext cx="7713650" cy="5382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31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274784" y="164486"/>
            <a:ext cx="8995229" cy="313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Լրացնելու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անհրաժեշտ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դաշտերն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են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Անուն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Ազգանուն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Էլփոստ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Ինչպես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եք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լսել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մեր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մասին</a:t>
            </a:r>
            <a:endParaRPr lang="en-US" sz="18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Այս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դաշտերը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լրացնելուց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հետո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հրավեր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կուղարկվի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նշված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էլփոստին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գրանցման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հղումով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 descr="image004">
            <a:extLst>
              <a:ext uri="{FF2B5EF4-FFF2-40B4-BE49-F238E27FC236}">
                <a16:creationId xmlns:a16="http://schemas.microsoft.com/office/drawing/2014/main" id="{365003C5-0301-0E31-4A02-963450E986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4" y="3297010"/>
            <a:ext cx="9228872" cy="3293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27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274784" y="164486"/>
            <a:ext cx="8995229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Հիմնական</a:t>
            </a:r>
            <a:r>
              <a:rPr lang="en-US" sz="3200" b="1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գրանցում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 descr="image003">
            <a:extLst>
              <a:ext uri="{FF2B5EF4-FFF2-40B4-BE49-F238E27FC236}">
                <a16:creationId xmlns:a16="http://schemas.microsoft.com/office/drawing/2014/main" id="{FE01DB92-1685-89A6-C3A1-D7593890B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97" y="895350"/>
            <a:ext cx="7436304" cy="590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8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274784" y="164486"/>
            <a:ext cx="8995229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Լրացման ենթակա դաշտերն են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495A18-8F1A-76DC-6277-B37B6A038DE0}"/>
              </a:ext>
            </a:extLst>
          </p:cNvPr>
          <p:cNvSpPr txBox="1"/>
          <p:nvPr/>
        </p:nvSpPr>
        <p:spPr>
          <a:xfrm>
            <a:off x="2950936" y="1093361"/>
            <a:ext cx="8613320" cy="5709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Տրված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Ազգանուն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Հայրանվան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սկզբնատառ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Էլեկտրոնային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փոստի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հասցե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(E-mail)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հաստատություն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կազմակերպություն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Ստորաբաժանում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/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բաժին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Հասցե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Հասցե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Քաղաք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շրջան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նահանգ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Փոստային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ինդեքս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Երկիր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տարածք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Գաղտնաբառ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Կրկին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մուտքագրեք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գաղտնաբառը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Անվտանգության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հարց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հարց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Անվտանգության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հարցի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պատասխան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հարցի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պատասխան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Ստուգման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հաստատման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համարը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Ընտրեք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դեր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Ձեր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կողմից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օգտագործվող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այլ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անուններ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9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754086" y="164486"/>
            <a:ext cx="7707085" cy="145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Հաջորդ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քայլով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պետք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ընդունել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Օգտագործողի</a:t>
            </a:r>
            <a:r>
              <a:rPr lang="en-US" sz="2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պայմանագրի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պայմանները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սեղմելով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Accept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կոճակը</a:t>
            </a:r>
            <a:r>
              <a:rPr lang="en-US" sz="2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 descr="image004">
            <a:extLst>
              <a:ext uri="{FF2B5EF4-FFF2-40B4-BE49-F238E27FC236}">
                <a16:creationId xmlns:a16="http://schemas.microsoft.com/office/drawing/2014/main" id="{ED5620F0-656D-31A9-EADA-31533DC9E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75" y="1806419"/>
            <a:ext cx="7693967" cy="481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AEC3C3-64B3-2F29-B949-742310B9003A}"/>
              </a:ext>
            </a:extLst>
          </p:cNvPr>
          <p:cNvSpPr txBox="1"/>
          <p:nvPr/>
        </p:nvSpPr>
        <p:spPr>
          <a:xfrm>
            <a:off x="625928" y="2797064"/>
            <a:ext cx="2579914" cy="1263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Գրանցումից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հետո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հետազոտողը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ստանում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չկրկնվող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94DC-E73D-469F-B6E6-A29B3735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36674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Շ</a:t>
            </a:r>
            <a:r>
              <a:rPr lang="hy-AM" sz="4800" dirty="0"/>
              <a:t>Ն</a:t>
            </a:r>
            <a:r>
              <a:rPr lang="en-US" sz="4800" dirty="0"/>
              <a:t>Ո</a:t>
            </a:r>
            <a:r>
              <a:rPr lang="hy-AM" sz="4800" dirty="0"/>
              <a:t>Ր</a:t>
            </a:r>
            <a:r>
              <a:rPr lang="en-US" sz="4800" dirty="0"/>
              <a:t>Հ</a:t>
            </a:r>
            <a:r>
              <a:rPr lang="hy-AM" sz="4800" dirty="0"/>
              <a:t>Ա</a:t>
            </a:r>
            <a:r>
              <a:rPr lang="en-US" sz="4800" dirty="0"/>
              <a:t>Կ</a:t>
            </a:r>
            <a:r>
              <a:rPr lang="hy-AM" sz="4800" dirty="0"/>
              <a:t>Ա</a:t>
            </a:r>
            <a:r>
              <a:rPr lang="en-US" sz="4800" dirty="0"/>
              <a:t>Լ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Թ</a:t>
            </a:r>
            <a:r>
              <a:rPr lang="en-US" sz="4800" dirty="0"/>
              <a:t>Յ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Ն</a:t>
            </a:r>
            <a:endParaRPr lang="en-US" sz="48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D495EDBC-2698-4B6C-81B0-8C8FFFB52055}"/>
              </a:ext>
            </a:extLst>
          </p:cNvPr>
          <p:cNvSpPr/>
          <p:nvPr/>
        </p:nvSpPr>
        <p:spPr>
          <a:xfrm>
            <a:off x="5007555" y="2555240"/>
            <a:ext cx="1930400" cy="1747520"/>
          </a:xfrm>
          <a:prstGeom prst="smileyFac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931FF-05CF-4A15-B4CC-49C620D5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638676" y="218606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49C0E1-04CA-3C42-0EC8-C5A1D503A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24209"/>
              </p:ext>
            </p:extLst>
          </p:nvPr>
        </p:nvGraphicFramePr>
        <p:xfrm>
          <a:off x="1081541" y="2285999"/>
          <a:ext cx="10098088" cy="34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Web of Science">
            <a:extLst>
              <a:ext uri="{FF2B5EF4-FFF2-40B4-BE49-F238E27FC236}">
                <a16:creationId xmlns:a16="http://schemas.microsoft.com/office/drawing/2014/main" id="{03FFB717-3B41-E90E-D06F-05C117FBD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3" y="3233057"/>
            <a:ext cx="4738915" cy="131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07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720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Web of Science-ը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45891B-E852-6B80-B017-DEAFDF46EE94}"/>
              </a:ext>
            </a:extLst>
          </p:cNvPr>
          <p:cNvSpPr txBox="1"/>
          <p:nvPr/>
        </p:nvSpPr>
        <p:spPr>
          <a:xfrm>
            <a:off x="1957613" y="1468768"/>
            <a:ext cx="9760856" cy="521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գիտական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միջազգայնորեն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ճանաչված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տվյալների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բազա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է,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տրամադրվում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Thomson Reuters-ի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կողմից</a:t>
            </a:r>
            <a:r>
              <a:rPr lang="en-US" sz="2400" dirty="0"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հնարավորություն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տալիս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որոնել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ավելի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քան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12,000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ամսագրեր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և 148,000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գիտաժողովների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նյութեր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բնագիտական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հասարակական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հումանիտար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գիտությունների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ինչպես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նաև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արվեստի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բնագավառներում</a:t>
            </a:r>
            <a:r>
              <a:rPr lang="en-US" sz="2400" dirty="0"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հղումային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կապեր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հաստատում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ուսումնասիրությունների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միջև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օգտագործելով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հոդվածների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հղված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նյութերը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թեմատիկ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կապերը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720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Web of Science-ը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45891B-E852-6B80-B017-DEAFDF46EE94}"/>
              </a:ext>
            </a:extLst>
          </p:cNvPr>
          <p:cNvSpPr txBox="1"/>
          <p:nvPr/>
        </p:nvSpPr>
        <p:spPr>
          <a:xfrm>
            <a:off x="2926441" y="1283710"/>
            <a:ext cx="9907816" cy="195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ամենամեծ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տվյալների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բազաներից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ասանելի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բաժանորդագրության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միջոցով</a:t>
            </a:r>
            <a:r>
              <a:rPr lang="en-US" sz="2400" dirty="0"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հասանելի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հետևյալ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հղումով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400" u="sng" dirty="0">
                <a:solidFill>
                  <a:srgbClr val="0000FF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  <a:hlinkClick r:id="rId13"/>
              </a:rPr>
              <a:t>https://www.webofscience.com</a:t>
            </a:r>
            <a:r>
              <a:rPr lang="en-US" sz="2400" dirty="0">
                <a:solidFill>
                  <a:srgbClr val="6F7072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6F7072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705BF2-1BD9-DAE4-2C0B-A3AA0E85358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5539" r="5525" b="4959"/>
          <a:stretch/>
        </p:blipFill>
        <p:spPr bwMode="auto">
          <a:xfrm>
            <a:off x="1164772" y="2786743"/>
            <a:ext cx="8372636" cy="4048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19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19041" y="2471154"/>
            <a:ext cx="3953330" cy="332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Web of Science- ի </a:t>
            </a:r>
            <a:r>
              <a:rPr lang="en-US" sz="36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շնորհիվ</a:t>
            </a:r>
            <a:r>
              <a:rPr lang="en-US" sz="36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հնարավոր</a:t>
            </a:r>
            <a:r>
              <a:rPr lang="en-US" sz="36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է.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32DB9-8EFC-AD25-3A4D-C9D99C315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019831"/>
              </p:ext>
            </p:extLst>
          </p:nvPr>
        </p:nvGraphicFramePr>
        <p:xfrm>
          <a:off x="3287485" y="-21167"/>
          <a:ext cx="8128000" cy="690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6343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 descr="Отчет о цитировании ПетрГУ в Web of Science">
            <a:extLst>
              <a:ext uri="{FF2B5EF4-FFF2-40B4-BE49-F238E27FC236}">
                <a16:creationId xmlns:a16="http://schemas.microsoft.com/office/drawing/2014/main" id="{EC879E56-A735-F0EB-8BDD-2D25838DD5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20" y="198814"/>
            <a:ext cx="9274379" cy="629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33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65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Master journal list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45891B-E852-6B80-B017-DEAFDF46EE94}"/>
              </a:ext>
            </a:extLst>
          </p:cNvPr>
          <p:cNvSpPr txBox="1"/>
          <p:nvPr/>
        </p:nvSpPr>
        <p:spPr>
          <a:xfrm>
            <a:off x="1009194" y="2374542"/>
            <a:ext cx="3203123" cy="372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Master journal list – ը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ներկայացված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ամսագրերի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ամբողջական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ցանկն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է: Thomson Reuters-ը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ամսական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երկու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անգամ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ամսագրերն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ավելացնում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կամ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հեռացնում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տվյալների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բազայից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ամսագրերի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գնահատման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ընտրության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գործընթացի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շրջանակներում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ster journal list">
            <a:extLst>
              <a:ext uri="{FF2B5EF4-FFF2-40B4-BE49-F238E27FC236}">
                <a16:creationId xmlns:a16="http://schemas.microsoft.com/office/drawing/2014/main" id="{1E6C417C-1AB0-893D-2B05-40ED721F42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45" y="1154878"/>
            <a:ext cx="7442655" cy="5647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79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53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Հետազոտողի</a:t>
            </a:r>
            <a:r>
              <a:rPr lang="en-US" sz="2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նույնականացում</a:t>
            </a:r>
            <a:r>
              <a:rPr lang="en-US" sz="2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45891B-E852-6B80-B017-DEAFDF46EE94}"/>
              </a:ext>
            </a:extLst>
          </p:cNvPr>
          <p:cNvSpPr txBox="1"/>
          <p:nvPr/>
        </p:nvSpPr>
        <p:spPr>
          <a:xfrm>
            <a:off x="1790924" y="2141180"/>
            <a:ext cx="9898292" cy="432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-ն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ազատ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բաց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մատչելիությամբ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ինտերակտիվ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հարթակ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է՝  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​​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նույնականացման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անձնական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օգտահաշիվ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ստեղծման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օգտահաշիվը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կարող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տեղեկատվություն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պարունակել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ինստիտուտների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ասոցիացիաների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հետազոտական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​​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ոլորտների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և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հրապարակումների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ցանկի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մասին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Web of Science-ի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հրապարակումների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մասին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տեղեկատվությունը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մասին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ճշգրիտ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վավեր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տեղեկատվություն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(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ամենշաբաթյա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թարմացմամբ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), 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այն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ներառում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աղբյուրների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ուղղակի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հղումներ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օգտահաշվում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հրապարակումներ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ավելացնելուց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հետո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հետազոտողի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նույնականացման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​​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համարը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ավտոմատ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GHEA Grapalat" panose="02000506050000020003" pitchFamily="50" charset="0"/>
              </a:rPr>
              <a:t>կերպով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կապվում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հետազոտողի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Web of Science-ի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հրապարակումներին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2" y="264732"/>
            <a:ext cx="8995229" cy="204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Ինչպե՞ս</a:t>
            </a:r>
            <a:r>
              <a:rPr lang="en-US" sz="2400" u="sng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գրանցվել</a:t>
            </a:r>
            <a:r>
              <a:rPr lang="en-US" sz="2400" u="sng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ResearcherID-ում</a:t>
            </a:r>
            <a:r>
              <a:rPr lang="en-US" sz="2400" u="sng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Անհրաժեշտ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մուտք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գործել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ResearcherID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-ի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համակարգ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հետևյալ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հղումով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400" u="sng" dirty="0">
                <a:solidFill>
                  <a:srgbClr val="009CDD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http://www.researcherid.com/</a:t>
            </a:r>
            <a:r>
              <a:rPr lang="en-US" sz="2400" u="sng" dirty="0">
                <a:solidFill>
                  <a:srgbClr val="009CDD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8C4F9BD3-F3A5-9134-E1A2-ED8291DC5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2666999"/>
            <a:ext cx="7837333" cy="4135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341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1550</TotalTime>
  <Words>517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GHEA Grapalat</vt:lpstr>
      <vt:lpstr>Sylfaen</vt:lpstr>
      <vt:lpstr>Wingdings 3</vt:lpstr>
      <vt:lpstr>Ion</vt:lpstr>
      <vt:lpstr>     ՀՀ ԳԻՏՈՒԹՅՈՒՆՆԵՐԻ ԱԶԳԱՅԻՆ ԱԿԱԴԵՄԻԱ ԳԻՏԱԿՐԹԱԿԱՆ ՄԻՋԱԶԳԱՅԻՆ ԿԵՆՏՐՈՆ  ԻՆՉՊԵ՞Ս ԳՐԱՆՑՎԵԼ RESEARCHERID-ՈՒՄ       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ԳԻՏՈՒԹՅՈՒՆՆԵՐԻ ԱԶԳԱՅԻՆ ԱԿԱԴԵՄԻԱ ՄԻՋԱԶԳԱՅԻՆ ԳԻՏԱԿՐԹԱԿԱՆ ԿԵՆՏՐՈՆ ԼԵԶՎԱԲԱՆՈՒԹՅԱՆ ԱՄԲԻՈՆ     ՕԴԵՍԱՅԻ ՄԵՍՐՈՊ ՄԱՇՏՈՑԻ ԱՆՎԱՆ ԿԻՐԱԿՆՕՐՅԱ ԴՊՐՈՑՈՒՄ ԿՐԹԱԿԱՆ ԾՐԱԳՐԵՐԻ ՄՇԱԿՈՒՄ ԵՎ ՈՒՍՈՒՑԻՉՆԵՐԻ ՎԵՐԱՊԱՏՐԱՍՏՈՒՄ </dc:title>
  <dc:creator>meri.sargssyan@gmail.com</dc:creator>
  <cp:lastModifiedBy>meris</cp:lastModifiedBy>
  <cp:revision>392</cp:revision>
  <dcterms:created xsi:type="dcterms:W3CDTF">2020-07-19T21:20:01Z</dcterms:created>
  <dcterms:modified xsi:type="dcterms:W3CDTF">2023-02-15T05:48:09Z</dcterms:modified>
</cp:coreProperties>
</file>